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753600" cy="7315200"/>
  <p:notesSz cx="6858000" cy="9144000"/>
  <p:embeddedFontLst>
    <p:embeddedFont>
      <p:font typeface="Glacial Indifference Bold Italics" charset="1" panose="00000800000000000000"/>
      <p:regular r:id="rId18"/>
    </p:embeddedFont>
    <p:embeddedFont>
      <p:font typeface="Canva Sans Bold" charset="1" panose="020B0803030501040103"/>
      <p:regular r:id="rId19"/>
    </p:embeddedFont>
    <p:embeddedFont>
      <p:font typeface="Canva Sans" charset="1" panose="020B0503030501040103"/>
      <p:regular r:id="rId20"/>
    </p:embeddedFont>
    <p:embeddedFont>
      <p:font typeface="Canva Sans Italics" charset="1" panose="020B0503030501040103"/>
      <p:regular r:id="rId21"/>
    </p:embeddedFont>
    <p:embeddedFont>
      <p:font typeface="Open Sans Bold" charset="1" panose="00000000000000000000"/>
      <p:regular r:id="rId22"/>
    </p:embeddedFont>
    <p:embeddedFont>
      <p:font typeface="Open Sans" charset="1" panose="00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svg" Type="http://schemas.openxmlformats.org/officeDocument/2006/relationships/image"/><Relationship Id="rId11" Target="../media/image51.png" Type="http://schemas.openxmlformats.org/officeDocument/2006/relationships/image"/><Relationship Id="rId12" Target="../media/image52.svg" Type="http://schemas.openxmlformats.org/officeDocument/2006/relationships/image"/><Relationship Id="rId2" Target="../media/image42.jpe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47.png" Type="http://schemas.openxmlformats.org/officeDocument/2006/relationships/image"/><Relationship Id="rId8" Target="../media/image48.svg" Type="http://schemas.openxmlformats.org/officeDocument/2006/relationships/image"/><Relationship Id="rId9" Target="../media/image4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1.svg" Type="http://schemas.openxmlformats.org/officeDocument/2006/relationships/image"/><Relationship Id="rId11" Target="../media/image62.png" Type="http://schemas.openxmlformats.org/officeDocument/2006/relationships/image"/><Relationship Id="rId12" Target="../media/image63.svg" Type="http://schemas.openxmlformats.org/officeDocument/2006/relationships/image"/><Relationship Id="rId13" Target="../media/image64.png" Type="http://schemas.openxmlformats.org/officeDocument/2006/relationships/image"/><Relationship Id="rId14" Target="../media/image65.svg" Type="http://schemas.openxmlformats.org/officeDocument/2006/relationships/image"/><Relationship Id="rId15" Target="../media/image66.png" Type="http://schemas.openxmlformats.org/officeDocument/2006/relationships/image"/><Relationship Id="rId16" Target="../media/image67.png" Type="http://schemas.openxmlformats.org/officeDocument/2006/relationships/image"/><Relationship Id="rId17" Target="../media/image68.svg" Type="http://schemas.openxmlformats.org/officeDocument/2006/relationships/image"/><Relationship Id="rId18" Target="../media/image69.png" Type="http://schemas.openxmlformats.org/officeDocument/2006/relationships/image"/><Relationship Id="rId2" Target="../media/image53.jpe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56.png" Type="http://schemas.openxmlformats.org/officeDocument/2006/relationships/image"/><Relationship Id="rId6" Target="../media/image57.svg" Type="http://schemas.openxmlformats.org/officeDocument/2006/relationships/image"/><Relationship Id="rId7" Target="../media/image58.png" Type="http://schemas.openxmlformats.org/officeDocument/2006/relationships/image"/><Relationship Id="rId8" Target="../media/image59.svg" Type="http://schemas.openxmlformats.org/officeDocument/2006/relationships/image"/><Relationship Id="rId9" Target="../media/image6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https://trackingourinstitutions.com/category/Businesses" TargetMode="External" Type="http://schemas.openxmlformats.org/officeDocument/2006/relationships/hyperlink"/><Relationship Id="rId5" Target="https://indivisible.org/get-involved/find-a-group/" TargetMode="External" Type="http://schemas.openxmlformats.org/officeDocument/2006/relationships/hyperlink"/><Relationship Id="rId6" Target="https://indivisible.org/get-involved/find-a-group/" TargetMode="External" Type="http://schemas.openxmlformats.org/officeDocument/2006/relationships/hyperlink"/><Relationship Id="rId7" Target="https://5calls.org" TargetMode="External" Type="http://schemas.openxmlformats.org/officeDocument/2006/relationships/hyperlink"/><Relationship Id="rId8" Target="https://docs.google.com/document/d/1Jgi2MTIuOFkCVv1ItIxjExwCer7EJU0ldpLyLo4qqsU/edit?tab=t.0#heading=h.zdkct7jn3fuw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trackingourinstitutions.com/category/Businesses" TargetMode="External" Type="http://schemas.openxmlformats.org/officeDocument/2006/relationships/hyperlink"/><Relationship Id="rId3" Target="https://trackingourinstitutions.com/category/Businesses" TargetMode="External" Type="http://schemas.openxmlformats.org/officeDocument/2006/relationships/hyperlink"/><Relationship Id="rId4" Target="https://www.mobilize.us" TargetMode="External" Type="http://schemas.openxmlformats.org/officeDocument/2006/relationships/hyperlink"/><Relationship Id="rId5" Target="https://bluevoterguide.org" TargetMode="External" Type="http://schemas.openxmlformats.org/officeDocument/2006/relationships/hyperlink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2" Target="https://trackingourinstitutions.com/category/Businesses" TargetMode="External" Type="http://schemas.openxmlformats.org/officeDocument/2006/relationships/hyperlink"/><Relationship Id="rId3" Target="https://www.lwv.org/local-leagues/find-local-league" TargetMode="External" Type="http://schemas.openxmlformats.org/officeDocument/2006/relationships/hyperlink"/><Relationship Id="rId4" Target="https://www.lwv.org/local-leagues/find-local-league" TargetMode="External" Type="http://schemas.openxmlformats.org/officeDocument/2006/relationships/hyperlink"/><Relationship Id="rId5" Target="https://www.mobilize.us" TargetMode="External" Type="http://schemas.openxmlformats.org/officeDocument/2006/relationships/hyperlink"/><Relationship Id="rId6" Target="https://www.mobilize.us" TargetMode="External" Type="http://schemas.openxmlformats.org/officeDocument/2006/relationships/hyperlink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../media/image30.png" Type="http://schemas.openxmlformats.org/officeDocument/2006/relationships/image"/><Relationship Id="rId12" Target="../media/image31.svg" Type="http://schemas.openxmlformats.org/officeDocument/2006/relationships/image"/><Relationship Id="rId13" Target="../media/image32.png" Type="http://schemas.openxmlformats.org/officeDocument/2006/relationships/image"/><Relationship Id="rId14" Target="../media/image33.svg" Type="http://schemas.openxmlformats.org/officeDocument/2006/relationships/image"/><Relationship Id="rId2" Target="https://trackingourinstitutions.com/category/Businesses" TargetMode="External" Type="http://schemas.openxmlformats.org/officeDocument/2006/relationships/hyperlink"/><Relationship Id="rId3" Target="https://www.powerthepolls.org" TargetMode="External" Type="http://schemas.openxmlformats.org/officeDocument/2006/relationships/hyperlink"/><Relationship Id="rId4" Target="https://www.powerthepolls.org" TargetMode="External" Type="http://schemas.openxmlformats.org/officeDocument/2006/relationships/hyperlink"/><Relationship Id="rId5" Target="https://ourgroundtruth.org" TargetMode="External" Type="http://schemas.openxmlformats.org/officeDocument/2006/relationships/hyperlink"/><Relationship Id="rId6" Target="https://ourgroundtruth.org" TargetMode="External" Type="http://schemas.openxmlformats.org/officeDocument/2006/relationships/hyperlink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indivisible.org/get-involved/find-a-group/" TargetMode="External" Type="http://schemas.openxmlformats.org/officeDocument/2006/relationships/hyperlink"/><Relationship Id="rId11" Target="https://www.mobilize.us" TargetMode="External" Type="http://schemas.openxmlformats.org/officeDocument/2006/relationships/hyperlink"/><Relationship Id="rId12" Target="https://5calls.org" TargetMode="External" Type="http://schemas.openxmlformats.org/officeDocument/2006/relationships/hyperlink"/><Relationship Id="rId13" Target="https://movementvoterfund.org" TargetMode="External" Type="http://schemas.openxmlformats.org/officeDocument/2006/relationships/hyperlink"/><Relationship Id="rId14" Target="https://statesproject.org" TargetMode="External" Type="http://schemas.openxmlformats.org/officeDocument/2006/relationships/hyperlink"/><Relationship Id="rId15" Target="https://statesproject.org" TargetMode="External" Type="http://schemas.openxmlformats.org/officeDocument/2006/relationships/hyperlink"/><Relationship Id="rId16" Target="https://www.protectourelection.com/take-action" TargetMode="External" Type="http://schemas.openxmlformats.org/officeDocument/2006/relationships/hyperlink"/><Relationship Id="rId17" Target="https://ourgroundtruth.org" TargetMode="External" Type="http://schemas.openxmlformats.org/officeDocument/2006/relationships/hyperlink"/><Relationship Id="rId2" Target="../media/image34.jpe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Relationship Id="rId5" Target="../media/image37.jpeg" Type="http://schemas.openxmlformats.org/officeDocument/2006/relationships/image"/><Relationship Id="rId6" Target="../media/image38.jpeg" Type="http://schemas.openxmlformats.org/officeDocument/2006/relationships/image"/><Relationship Id="rId7" Target="../media/image39.jpeg" Type="http://schemas.openxmlformats.org/officeDocument/2006/relationships/image"/><Relationship Id="rId8" Target="../media/image40.jpeg" Type="http://schemas.openxmlformats.org/officeDocument/2006/relationships/image"/><Relationship Id="rId9" Target="https://indivisible.org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956932">
            <a:off x="-1972170" y="5708443"/>
            <a:ext cx="11806033" cy="3463575"/>
            <a:chOff x="0" y="0"/>
            <a:chExt cx="4372605" cy="128280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1866925">
            <a:off x="-6062185" y="3707425"/>
            <a:ext cx="11806033" cy="3463575"/>
            <a:chOff x="0" y="0"/>
            <a:chExt cx="4372605" cy="128280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3378994">
            <a:off x="-7602408" y="1192520"/>
            <a:ext cx="11806033" cy="3463575"/>
            <a:chOff x="0" y="0"/>
            <a:chExt cx="4372605" cy="12828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22897" y="5235980"/>
            <a:ext cx="1824536" cy="1824536"/>
          </a:xfrm>
          <a:custGeom>
            <a:avLst/>
            <a:gdLst/>
            <a:ahLst/>
            <a:cxnLst/>
            <a:rect r="r" b="b" t="t" l="l"/>
            <a:pathLst>
              <a:path h="1824536" w="1824536">
                <a:moveTo>
                  <a:pt x="0" y="0"/>
                </a:moveTo>
                <a:lnTo>
                  <a:pt x="1824537" y="0"/>
                </a:lnTo>
                <a:lnTo>
                  <a:pt x="1824537" y="1824536"/>
                </a:lnTo>
                <a:lnTo>
                  <a:pt x="0" y="18245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2427749">
            <a:off x="7109839" y="-1477782"/>
            <a:ext cx="3309070" cy="3319067"/>
          </a:xfrm>
          <a:custGeom>
            <a:avLst/>
            <a:gdLst/>
            <a:ahLst/>
            <a:cxnLst/>
            <a:rect r="r" b="b" t="t" l="l"/>
            <a:pathLst>
              <a:path h="3319067" w="3309070">
                <a:moveTo>
                  <a:pt x="0" y="0"/>
                </a:moveTo>
                <a:lnTo>
                  <a:pt x="3309070" y="0"/>
                </a:lnTo>
                <a:lnTo>
                  <a:pt x="3309070" y="3319067"/>
                </a:lnTo>
                <a:lnTo>
                  <a:pt x="0" y="33190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517990" y="3747077"/>
            <a:ext cx="4783663" cy="1507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09"/>
              </a:lnSpc>
            </a:pPr>
            <a:r>
              <a:rPr lang="en-US" b="true" sz="4292" i="true" spc="523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What can I DO?</a:t>
            </a:r>
          </a:p>
          <a:p>
            <a:pPr algn="l">
              <a:lnSpc>
                <a:spcPts val="6009"/>
              </a:lnSpc>
            </a:pPr>
            <a:r>
              <a:rPr lang="en-US" b="true" sz="4292" i="true" spc="523">
                <a:solidFill>
                  <a:srgbClr val="FFFFFF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            guide</a:t>
            </a:r>
          </a:p>
        </p:txBody>
      </p:sp>
      <p:sp>
        <p:nvSpPr>
          <p:cNvPr name="TextBox 14" id="14"/>
          <p:cNvSpPr txBox="true"/>
          <p:nvPr/>
        </p:nvSpPr>
        <p:spPr>
          <a:xfrm rot="-142920">
            <a:off x="3528890" y="953086"/>
            <a:ext cx="102958" cy="551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4"/>
              </a:lnSpc>
            </a:pPr>
            <a:r>
              <a:rPr lang="en-US" b="true" sz="3179" i="true">
                <a:solidFill>
                  <a:srgbClr val="482076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-142920">
            <a:off x="1637190" y="2044963"/>
            <a:ext cx="6475261" cy="1663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84"/>
              </a:lnSpc>
            </a:pPr>
            <a:r>
              <a:rPr lang="en-US" b="true" sz="4781" i="true" spc="2113">
                <a:solidFill>
                  <a:srgbClr val="482076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Pro-</a:t>
            </a:r>
          </a:p>
          <a:p>
            <a:pPr algn="ctr">
              <a:lnSpc>
                <a:spcPts val="6622"/>
              </a:lnSpc>
            </a:pPr>
            <a:r>
              <a:rPr lang="en-US" b="true" sz="4781" i="true" spc="2113">
                <a:solidFill>
                  <a:srgbClr val="482076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DEMOCRACY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19162" y="1592316"/>
            <a:ext cx="6315276" cy="4249233"/>
            <a:chOff x="0" y="0"/>
            <a:chExt cx="15062200" cy="10134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62200" cy="10134600"/>
            </a:xfrm>
            <a:custGeom>
              <a:avLst/>
              <a:gdLst/>
              <a:ahLst/>
              <a:cxnLst/>
              <a:rect r="r" b="b" t="t" l="l"/>
              <a:pathLst>
                <a:path h="10134600" w="15062200">
                  <a:moveTo>
                    <a:pt x="0" y="0"/>
                  </a:moveTo>
                  <a:lnTo>
                    <a:pt x="15062200" y="0"/>
                  </a:lnTo>
                  <a:lnTo>
                    <a:pt x="15062200" y="10134600"/>
                  </a:lnTo>
                  <a:lnTo>
                    <a:pt x="0" y="10134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65262" y="674370"/>
            <a:ext cx="7223075" cy="513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4"/>
              </a:lnSpc>
            </a:pPr>
            <a:r>
              <a:rPr lang="en-US" b="true" sz="303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can we get involved in </a:t>
            </a:r>
            <a:r>
              <a:rPr lang="en-US" b="true" sz="303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midterms? </a:t>
            </a:r>
          </a:p>
        </p:txBody>
      </p:sp>
      <p:sp>
        <p:nvSpPr>
          <p:cNvPr name="AutoShape 5" id="5"/>
          <p:cNvSpPr/>
          <p:nvPr/>
        </p:nvSpPr>
        <p:spPr>
          <a:xfrm>
            <a:off x="1308651" y="1380496"/>
            <a:ext cx="711724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4816260">
            <a:off x="-6722166" y="3686017"/>
            <a:ext cx="11806033" cy="3463575"/>
            <a:chOff x="0" y="0"/>
            <a:chExt cx="4372605" cy="12828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1338947">
            <a:off x="-6036366" y="6638767"/>
            <a:ext cx="11806033" cy="3463575"/>
            <a:chOff x="0" y="0"/>
            <a:chExt cx="4372605" cy="128280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58171" y="1865881"/>
            <a:ext cx="1305560" cy="2143760"/>
            <a:chOff x="0" y="0"/>
            <a:chExt cx="3263900" cy="5359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63900" cy="5359400"/>
            </a:xfrm>
            <a:custGeom>
              <a:avLst/>
              <a:gdLst/>
              <a:ahLst/>
              <a:cxnLst/>
              <a:rect r="r" b="b" t="t" l="l"/>
              <a:pathLst>
                <a:path h="5359400" w="3263900">
                  <a:moveTo>
                    <a:pt x="0" y="0"/>
                  </a:moveTo>
                  <a:lnTo>
                    <a:pt x="3263900" y="0"/>
                  </a:lnTo>
                  <a:lnTo>
                    <a:pt x="3263900" y="5359400"/>
                  </a:lnTo>
                  <a:lnTo>
                    <a:pt x="0" y="535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999"/>
              </a:blip>
              <a:stretch>
                <a:fillRect l="-163" t="0" r="-168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557313" y="1865881"/>
            <a:ext cx="1305560" cy="2143760"/>
            <a:chOff x="0" y="0"/>
            <a:chExt cx="3263900" cy="5359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263900" cy="5359400"/>
            </a:xfrm>
            <a:custGeom>
              <a:avLst/>
              <a:gdLst/>
              <a:ahLst/>
              <a:cxnLst/>
              <a:rect r="r" b="b" t="t" l="l"/>
              <a:pathLst>
                <a:path h="5359400" w="3263900">
                  <a:moveTo>
                    <a:pt x="0" y="0"/>
                  </a:moveTo>
                  <a:lnTo>
                    <a:pt x="3263900" y="0"/>
                  </a:lnTo>
                  <a:lnTo>
                    <a:pt x="3263900" y="5359400"/>
                  </a:lnTo>
                  <a:lnTo>
                    <a:pt x="0" y="5359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"/>
              </a:blip>
              <a:stretch>
                <a:fillRect l="-163" t="0" r="-168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858276" y="2727774"/>
            <a:ext cx="1372652" cy="1041644"/>
          </a:xfrm>
          <a:custGeom>
            <a:avLst/>
            <a:gdLst/>
            <a:ahLst/>
            <a:cxnLst/>
            <a:rect r="r" b="b" t="t" l="l"/>
            <a:pathLst>
              <a:path h="1041644" w="1372652">
                <a:moveTo>
                  <a:pt x="0" y="0"/>
                </a:moveTo>
                <a:lnTo>
                  <a:pt x="1372652" y="0"/>
                </a:lnTo>
                <a:lnTo>
                  <a:pt x="1372652" y="1041644"/>
                </a:lnTo>
                <a:lnTo>
                  <a:pt x="0" y="10416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559461" y="2490322"/>
            <a:ext cx="1302974" cy="1529080"/>
            <a:chOff x="0" y="0"/>
            <a:chExt cx="2443086" cy="286702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43105" cy="2867153"/>
            </a:xfrm>
            <a:custGeom>
              <a:avLst/>
              <a:gdLst/>
              <a:ahLst/>
              <a:cxnLst/>
              <a:rect r="r" b="b" t="t" l="l"/>
              <a:pathLst>
                <a:path h="2867153" w="2443105">
                  <a:moveTo>
                    <a:pt x="2041276" y="1321562"/>
                  </a:moveTo>
                  <a:cubicBezTo>
                    <a:pt x="1964314" y="1245235"/>
                    <a:pt x="1840742" y="1244600"/>
                    <a:pt x="1763780" y="1321562"/>
                  </a:cubicBezTo>
                  <a:cubicBezTo>
                    <a:pt x="1686818" y="1398524"/>
                    <a:pt x="1686818" y="1522349"/>
                    <a:pt x="1763780" y="1599311"/>
                  </a:cubicBezTo>
                  <a:cubicBezTo>
                    <a:pt x="1840742" y="1676273"/>
                    <a:pt x="1964314" y="1676273"/>
                    <a:pt x="2041276" y="1599311"/>
                  </a:cubicBezTo>
                  <a:cubicBezTo>
                    <a:pt x="2117603" y="1522349"/>
                    <a:pt x="2117603" y="1398524"/>
                    <a:pt x="2041276" y="1321562"/>
                  </a:cubicBezTo>
                  <a:close/>
                  <a:moveTo>
                    <a:pt x="678690" y="1321562"/>
                  </a:moveTo>
                  <a:cubicBezTo>
                    <a:pt x="601727" y="1245235"/>
                    <a:pt x="478156" y="1244600"/>
                    <a:pt x="401194" y="1321562"/>
                  </a:cubicBezTo>
                  <a:cubicBezTo>
                    <a:pt x="324867" y="1398524"/>
                    <a:pt x="324867" y="1522349"/>
                    <a:pt x="401194" y="1599311"/>
                  </a:cubicBezTo>
                  <a:cubicBezTo>
                    <a:pt x="478156" y="1676273"/>
                    <a:pt x="601727" y="1676273"/>
                    <a:pt x="678690" y="1599311"/>
                  </a:cubicBezTo>
                  <a:cubicBezTo>
                    <a:pt x="755017" y="1522349"/>
                    <a:pt x="755017" y="1398524"/>
                    <a:pt x="678690" y="1321562"/>
                  </a:cubicBezTo>
                  <a:close/>
                  <a:moveTo>
                    <a:pt x="1427102" y="1210945"/>
                  </a:moveTo>
                  <a:cubicBezTo>
                    <a:pt x="1313310" y="1097026"/>
                    <a:pt x="1129160" y="1097026"/>
                    <a:pt x="1015367" y="1210945"/>
                  </a:cubicBezTo>
                  <a:cubicBezTo>
                    <a:pt x="901575" y="1324864"/>
                    <a:pt x="901575" y="1509141"/>
                    <a:pt x="1015367" y="1622933"/>
                  </a:cubicBezTo>
                  <a:cubicBezTo>
                    <a:pt x="1129160" y="1736725"/>
                    <a:pt x="1313310" y="1736852"/>
                    <a:pt x="1427102" y="1622933"/>
                  </a:cubicBezTo>
                  <a:cubicBezTo>
                    <a:pt x="1540895" y="1509014"/>
                    <a:pt x="1540895" y="1324737"/>
                    <a:pt x="1427102" y="1210945"/>
                  </a:cubicBezTo>
                  <a:close/>
                  <a:moveTo>
                    <a:pt x="169672" y="2072640"/>
                  </a:moveTo>
                  <a:lnTo>
                    <a:pt x="249302" y="2072640"/>
                  </a:lnTo>
                  <a:lnTo>
                    <a:pt x="249302" y="2042414"/>
                  </a:lnTo>
                  <a:cubicBezTo>
                    <a:pt x="249302" y="2016760"/>
                    <a:pt x="269749" y="1996313"/>
                    <a:pt x="295276" y="1996313"/>
                  </a:cubicBezTo>
                  <a:cubicBezTo>
                    <a:pt x="320803" y="1996313"/>
                    <a:pt x="341250" y="2016760"/>
                    <a:pt x="341250" y="2042414"/>
                  </a:cubicBezTo>
                  <a:lnTo>
                    <a:pt x="341250" y="2077339"/>
                  </a:lnTo>
                  <a:cubicBezTo>
                    <a:pt x="416815" y="2082546"/>
                    <a:pt x="503683" y="2091182"/>
                    <a:pt x="595123" y="2103628"/>
                  </a:cubicBezTo>
                  <a:cubicBezTo>
                    <a:pt x="595123" y="1964055"/>
                    <a:pt x="668149" y="1844929"/>
                    <a:pt x="787783" y="1784350"/>
                  </a:cubicBezTo>
                  <a:cubicBezTo>
                    <a:pt x="772035" y="1779778"/>
                    <a:pt x="755525" y="1777111"/>
                    <a:pt x="738507" y="1777111"/>
                  </a:cubicBezTo>
                  <a:lnTo>
                    <a:pt x="340615" y="1777111"/>
                  </a:lnTo>
                  <a:cubicBezTo>
                    <a:pt x="246635" y="1777111"/>
                    <a:pt x="169672" y="1854073"/>
                    <a:pt x="169672" y="1948180"/>
                  </a:cubicBezTo>
                  <a:lnTo>
                    <a:pt x="169672" y="2072513"/>
                  </a:lnTo>
                  <a:close/>
                  <a:moveTo>
                    <a:pt x="92075" y="2443099"/>
                  </a:moveTo>
                  <a:lnTo>
                    <a:pt x="1175134" y="2603754"/>
                  </a:lnTo>
                  <a:lnTo>
                    <a:pt x="1175134" y="2435225"/>
                  </a:lnTo>
                  <a:cubicBezTo>
                    <a:pt x="1175134" y="2421382"/>
                    <a:pt x="1094235" y="2366137"/>
                    <a:pt x="968631" y="2306193"/>
                  </a:cubicBezTo>
                  <a:cubicBezTo>
                    <a:pt x="872619" y="2260092"/>
                    <a:pt x="754890" y="2219325"/>
                    <a:pt x="627382" y="2200275"/>
                  </a:cubicBezTo>
                  <a:cubicBezTo>
                    <a:pt x="499111" y="2181225"/>
                    <a:pt x="218314" y="2148332"/>
                    <a:pt x="100584" y="2170684"/>
                  </a:cubicBezTo>
                  <a:cubicBezTo>
                    <a:pt x="93980" y="2171954"/>
                    <a:pt x="96012" y="2158238"/>
                    <a:pt x="92075" y="2154174"/>
                  </a:cubicBezTo>
                  <a:lnTo>
                    <a:pt x="92075" y="2443099"/>
                  </a:lnTo>
                  <a:close/>
                  <a:moveTo>
                    <a:pt x="1267209" y="2604389"/>
                  </a:moveTo>
                  <a:lnTo>
                    <a:pt x="2350268" y="2443734"/>
                  </a:lnTo>
                  <a:lnTo>
                    <a:pt x="2350268" y="2154936"/>
                  </a:lnTo>
                  <a:cubicBezTo>
                    <a:pt x="2346331" y="2158238"/>
                    <a:pt x="2348236" y="2172081"/>
                    <a:pt x="2341759" y="2170684"/>
                  </a:cubicBezTo>
                  <a:cubicBezTo>
                    <a:pt x="2221362" y="2147697"/>
                    <a:pt x="1927484" y="2183892"/>
                    <a:pt x="1814962" y="2200275"/>
                  </a:cubicBezTo>
                  <a:cubicBezTo>
                    <a:pt x="1687326" y="2219325"/>
                    <a:pt x="1569724" y="2260219"/>
                    <a:pt x="1473711" y="2306193"/>
                  </a:cubicBezTo>
                  <a:cubicBezTo>
                    <a:pt x="1348108" y="2366137"/>
                    <a:pt x="1267209" y="2421382"/>
                    <a:pt x="1267209" y="2435225"/>
                  </a:cubicBezTo>
                  <a:lnTo>
                    <a:pt x="1267209" y="2604389"/>
                  </a:lnTo>
                  <a:close/>
                  <a:moveTo>
                    <a:pt x="1847219" y="2102866"/>
                  </a:moveTo>
                  <a:cubicBezTo>
                    <a:pt x="1939295" y="2090420"/>
                    <a:pt x="2025401" y="2081149"/>
                    <a:pt x="2101093" y="2076577"/>
                  </a:cubicBezTo>
                  <a:lnTo>
                    <a:pt x="2101093" y="2041652"/>
                  </a:lnTo>
                  <a:cubicBezTo>
                    <a:pt x="2101093" y="2015998"/>
                    <a:pt x="2121540" y="1995551"/>
                    <a:pt x="2147067" y="1995551"/>
                  </a:cubicBezTo>
                  <a:cubicBezTo>
                    <a:pt x="2172594" y="1995551"/>
                    <a:pt x="2193041" y="2015998"/>
                    <a:pt x="2193041" y="2041652"/>
                  </a:cubicBezTo>
                  <a:lnTo>
                    <a:pt x="2193041" y="2071878"/>
                  </a:lnTo>
                  <a:lnTo>
                    <a:pt x="2272671" y="2071878"/>
                  </a:lnTo>
                  <a:lnTo>
                    <a:pt x="2272671" y="1947545"/>
                  </a:lnTo>
                  <a:cubicBezTo>
                    <a:pt x="2272671" y="1853438"/>
                    <a:pt x="2195708" y="1776476"/>
                    <a:pt x="2101728" y="1776476"/>
                  </a:cubicBezTo>
                  <a:lnTo>
                    <a:pt x="1703963" y="1776476"/>
                  </a:lnTo>
                  <a:cubicBezTo>
                    <a:pt x="1686818" y="1776476"/>
                    <a:pt x="1669800" y="1779143"/>
                    <a:pt x="1654687" y="1783715"/>
                  </a:cubicBezTo>
                  <a:cubicBezTo>
                    <a:pt x="1770384" y="1841627"/>
                    <a:pt x="1847346" y="1961388"/>
                    <a:pt x="1847346" y="2095754"/>
                  </a:cubicBezTo>
                  <a:lnTo>
                    <a:pt x="1847346" y="2102993"/>
                  </a:lnTo>
                  <a:close/>
                  <a:moveTo>
                    <a:pt x="1221235" y="2364994"/>
                  </a:moveTo>
                  <a:cubicBezTo>
                    <a:pt x="1340869" y="2247138"/>
                    <a:pt x="1566549" y="2153666"/>
                    <a:pt x="1754509" y="2117471"/>
                  </a:cubicBezTo>
                  <a:lnTo>
                    <a:pt x="1754509" y="2095754"/>
                  </a:lnTo>
                  <a:cubicBezTo>
                    <a:pt x="1754509" y="1954911"/>
                    <a:pt x="1639447" y="1839087"/>
                    <a:pt x="1498096" y="1839087"/>
                  </a:cubicBezTo>
                  <a:lnTo>
                    <a:pt x="943739" y="1839087"/>
                  </a:lnTo>
                  <a:cubicBezTo>
                    <a:pt x="803023" y="1839087"/>
                    <a:pt x="687326" y="1954276"/>
                    <a:pt x="687326" y="2095754"/>
                  </a:cubicBezTo>
                  <a:lnTo>
                    <a:pt x="687326" y="2117471"/>
                  </a:lnTo>
                  <a:cubicBezTo>
                    <a:pt x="876683" y="2153666"/>
                    <a:pt x="1101601" y="2247138"/>
                    <a:pt x="1221362" y="2364994"/>
                  </a:cubicBezTo>
                  <a:close/>
                  <a:moveTo>
                    <a:pt x="2399798" y="2529586"/>
                  </a:moveTo>
                  <a:cubicBezTo>
                    <a:pt x="2291340" y="2545334"/>
                    <a:pt x="1231903" y="2703957"/>
                    <a:pt x="1220727" y="2703957"/>
                  </a:cubicBezTo>
                  <a:cubicBezTo>
                    <a:pt x="1218695" y="2703957"/>
                    <a:pt x="1216155" y="2703957"/>
                    <a:pt x="1214123" y="2703322"/>
                  </a:cubicBezTo>
                  <a:lnTo>
                    <a:pt x="43434" y="2529332"/>
                  </a:lnTo>
                  <a:lnTo>
                    <a:pt x="13208" y="2529332"/>
                  </a:lnTo>
                  <a:cubicBezTo>
                    <a:pt x="5969" y="2529332"/>
                    <a:pt x="0" y="2535301"/>
                    <a:pt x="0" y="2542540"/>
                  </a:cubicBezTo>
                  <a:lnTo>
                    <a:pt x="0" y="2695956"/>
                  </a:lnTo>
                  <a:cubicBezTo>
                    <a:pt x="0" y="2703195"/>
                    <a:pt x="5969" y="2709164"/>
                    <a:pt x="13208" y="2709164"/>
                  </a:cubicBezTo>
                  <a:lnTo>
                    <a:pt x="934468" y="2709164"/>
                  </a:lnTo>
                  <a:cubicBezTo>
                    <a:pt x="960122" y="2709164"/>
                    <a:pt x="980442" y="2729611"/>
                    <a:pt x="980442" y="2755265"/>
                  </a:cubicBezTo>
                  <a:lnTo>
                    <a:pt x="980442" y="2811907"/>
                  </a:lnTo>
                  <a:cubicBezTo>
                    <a:pt x="980442" y="2842133"/>
                    <a:pt x="1005461" y="2867153"/>
                    <a:pt x="1035688" y="2867153"/>
                  </a:cubicBezTo>
                  <a:lnTo>
                    <a:pt x="1407925" y="2867153"/>
                  </a:lnTo>
                  <a:cubicBezTo>
                    <a:pt x="1438152" y="2867153"/>
                    <a:pt x="1462536" y="2842133"/>
                    <a:pt x="1462536" y="2811907"/>
                  </a:cubicBezTo>
                  <a:lnTo>
                    <a:pt x="1462536" y="2755265"/>
                  </a:lnTo>
                  <a:cubicBezTo>
                    <a:pt x="1462536" y="2729611"/>
                    <a:pt x="1482983" y="2709164"/>
                    <a:pt x="1508510" y="2709164"/>
                  </a:cubicBezTo>
                  <a:lnTo>
                    <a:pt x="2429897" y="2709164"/>
                  </a:lnTo>
                  <a:cubicBezTo>
                    <a:pt x="2437136" y="2709164"/>
                    <a:pt x="2443105" y="2703195"/>
                    <a:pt x="2443105" y="2695956"/>
                  </a:cubicBezTo>
                  <a:lnTo>
                    <a:pt x="2443105" y="2542540"/>
                  </a:lnTo>
                  <a:cubicBezTo>
                    <a:pt x="2443105" y="2535301"/>
                    <a:pt x="2437136" y="2529332"/>
                    <a:pt x="2429897" y="2529332"/>
                  </a:cubicBezTo>
                  <a:lnTo>
                    <a:pt x="2399671" y="2529332"/>
                  </a:lnTo>
                  <a:close/>
                  <a:moveTo>
                    <a:pt x="737237" y="465328"/>
                  </a:moveTo>
                  <a:lnTo>
                    <a:pt x="737872" y="390271"/>
                  </a:lnTo>
                  <a:cubicBezTo>
                    <a:pt x="745111" y="332994"/>
                    <a:pt x="802261" y="285623"/>
                    <a:pt x="889129" y="254635"/>
                  </a:cubicBezTo>
                  <a:cubicBezTo>
                    <a:pt x="964059" y="228346"/>
                    <a:pt x="1064771" y="211836"/>
                    <a:pt x="1173864" y="211836"/>
                  </a:cubicBezTo>
                  <a:cubicBezTo>
                    <a:pt x="1227839" y="211836"/>
                    <a:pt x="1373762" y="222377"/>
                    <a:pt x="1477014" y="260604"/>
                  </a:cubicBezTo>
                  <a:cubicBezTo>
                    <a:pt x="1554611" y="289560"/>
                    <a:pt x="1611888" y="334264"/>
                    <a:pt x="1611888" y="402717"/>
                  </a:cubicBezTo>
                  <a:lnTo>
                    <a:pt x="1611888" y="464566"/>
                  </a:lnTo>
                  <a:lnTo>
                    <a:pt x="2022226" y="312547"/>
                  </a:lnTo>
                  <a:lnTo>
                    <a:pt x="1174499" y="0"/>
                  </a:lnTo>
                  <a:lnTo>
                    <a:pt x="326137" y="313309"/>
                  </a:lnTo>
                  <a:lnTo>
                    <a:pt x="737237" y="465328"/>
                  </a:lnTo>
                  <a:close/>
                  <a:moveTo>
                    <a:pt x="910211" y="802259"/>
                  </a:moveTo>
                  <a:cubicBezTo>
                    <a:pt x="1054230" y="842391"/>
                    <a:pt x="1294895" y="842391"/>
                    <a:pt x="1438914" y="802259"/>
                  </a:cubicBezTo>
                  <a:cubicBezTo>
                    <a:pt x="1488952" y="788416"/>
                    <a:pt x="1519813" y="775970"/>
                    <a:pt x="1519813" y="769366"/>
                  </a:cubicBezTo>
                  <a:cubicBezTo>
                    <a:pt x="1519813" y="762127"/>
                    <a:pt x="1488952" y="750316"/>
                    <a:pt x="1438914" y="736473"/>
                  </a:cubicBezTo>
                  <a:cubicBezTo>
                    <a:pt x="1294895" y="696341"/>
                    <a:pt x="1054230" y="696341"/>
                    <a:pt x="910211" y="736473"/>
                  </a:cubicBezTo>
                  <a:cubicBezTo>
                    <a:pt x="860173" y="750316"/>
                    <a:pt x="829312" y="762127"/>
                    <a:pt x="829312" y="769366"/>
                  </a:cubicBezTo>
                  <a:cubicBezTo>
                    <a:pt x="829312" y="776605"/>
                    <a:pt x="860173" y="788416"/>
                    <a:pt x="910211" y="802259"/>
                  </a:cubicBezTo>
                  <a:close/>
                  <a:moveTo>
                    <a:pt x="829312" y="668020"/>
                  </a:moveTo>
                  <a:cubicBezTo>
                    <a:pt x="991745" y="596265"/>
                    <a:pt x="1358014" y="596265"/>
                    <a:pt x="1520448" y="668020"/>
                  </a:cubicBezTo>
                  <a:lnTo>
                    <a:pt x="1520448" y="403479"/>
                  </a:lnTo>
                  <a:cubicBezTo>
                    <a:pt x="1520448" y="382397"/>
                    <a:pt x="1488825" y="363982"/>
                    <a:pt x="1446788" y="348234"/>
                  </a:cubicBezTo>
                  <a:cubicBezTo>
                    <a:pt x="1355347" y="314706"/>
                    <a:pt x="1223902" y="304800"/>
                    <a:pt x="1174499" y="304800"/>
                  </a:cubicBezTo>
                  <a:cubicBezTo>
                    <a:pt x="1074550" y="304800"/>
                    <a:pt x="985141" y="319278"/>
                    <a:pt x="919990" y="342265"/>
                  </a:cubicBezTo>
                  <a:cubicBezTo>
                    <a:pt x="868047" y="360680"/>
                    <a:pt x="833884" y="381127"/>
                    <a:pt x="829947" y="400177"/>
                  </a:cubicBezTo>
                  <a:lnTo>
                    <a:pt x="829312" y="668020"/>
                  </a:lnTo>
                  <a:close/>
                  <a:moveTo>
                    <a:pt x="2155068" y="604139"/>
                  </a:moveTo>
                  <a:cubicBezTo>
                    <a:pt x="2112269" y="604139"/>
                    <a:pt x="2091314" y="656082"/>
                    <a:pt x="2121540" y="685800"/>
                  </a:cubicBezTo>
                  <a:cubicBezTo>
                    <a:pt x="2151766" y="716026"/>
                    <a:pt x="2203074" y="694309"/>
                    <a:pt x="2203074" y="652272"/>
                  </a:cubicBezTo>
                  <a:cubicBezTo>
                    <a:pt x="2203074" y="625983"/>
                    <a:pt x="2181358" y="604266"/>
                    <a:pt x="2155068" y="60426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4173675" y="2617470"/>
            <a:ext cx="1406251" cy="1469344"/>
          </a:xfrm>
          <a:custGeom>
            <a:avLst/>
            <a:gdLst/>
            <a:ahLst/>
            <a:cxnLst/>
            <a:rect r="r" b="b" t="t" l="l"/>
            <a:pathLst>
              <a:path h="1469344" w="1406251">
                <a:moveTo>
                  <a:pt x="0" y="0"/>
                </a:moveTo>
                <a:lnTo>
                  <a:pt x="1406250" y="0"/>
                </a:lnTo>
                <a:lnTo>
                  <a:pt x="1406250" y="1469344"/>
                </a:lnTo>
                <a:lnTo>
                  <a:pt x="0" y="14693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879054" y="2655570"/>
            <a:ext cx="1305941" cy="1254760"/>
          </a:xfrm>
          <a:custGeom>
            <a:avLst/>
            <a:gdLst/>
            <a:ahLst/>
            <a:cxnLst/>
            <a:rect r="r" b="b" t="t" l="l"/>
            <a:pathLst>
              <a:path h="1254760" w="1305941">
                <a:moveTo>
                  <a:pt x="0" y="0"/>
                </a:moveTo>
                <a:lnTo>
                  <a:pt x="1305941" y="0"/>
                </a:lnTo>
                <a:lnTo>
                  <a:pt x="1305941" y="1254760"/>
                </a:lnTo>
                <a:lnTo>
                  <a:pt x="0" y="12547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504725" y="2567968"/>
            <a:ext cx="1386413" cy="1214923"/>
          </a:xfrm>
          <a:custGeom>
            <a:avLst/>
            <a:gdLst/>
            <a:ahLst/>
            <a:cxnLst/>
            <a:rect r="r" b="b" t="t" l="l"/>
            <a:pathLst>
              <a:path h="1214923" w="1386413">
                <a:moveTo>
                  <a:pt x="0" y="0"/>
                </a:moveTo>
                <a:lnTo>
                  <a:pt x="1386413" y="0"/>
                </a:lnTo>
                <a:lnTo>
                  <a:pt x="1386413" y="1214922"/>
                </a:lnTo>
                <a:lnTo>
                  <a:pt x="0" y="12149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857926" y="1832013"/>
            <a:ext cx="1372230" cy="2210836"/>
            <a:chOff x="0" y="0"/>
            <a:chExt cx="2572931" cy="414531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3500" y="63500"/>
              <a:ext cx="2445893" cy="4018283"/>
            </a:xfrm>
            <a:custGeom>
              <a:avLst/>
              <a:gdLst/>
              <a:ahLst/>
              <a:cxnLst/>
              <a:rect r="r" b="b" t="t" l="l"/>
              <a:pathLst>
                <a:path h="4018283" w="2445893">
                  <a:moveTo>
                    <a:pt x="0" y="4018283"/>
                  </a:moveTo>
                  <a:lnTo>
                    <a:pt x="2445893" y="4018283"/>
                  </a:lnTo>
                  <a:lnTo>
                    <a:pt x="24458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63500" y="1738123"/>
              <a:ext cx="2445893" cy="1858900"/>
            </a:xfrm>
            <a:custGeom>
              <a:avLst/>
              <a:gdLst/>
              <a:ahLst/>
              <a:cxnLst/>
              <a:rect r="r" b="b" t="t" l="l"/>
              <a:pathLst>
                <a:path h="1858900" w="2445893">
                  <a:moveTo>
                    <a:pt x="0" y="1858901"/>
                  </a:moveTo>
                  <a:lnTo>
                    <a:pt x="2445893" y="1858901"/>
                  </a:lnTo>
                  <a:lnTo>
                    <a:pt x="24458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0" y="1832013"/>
            <a:ext cx="1410193" cy="2210836"/>
            <a:chOff x="0" y="0"/>
            <a:chExt cx="2644115" cy="414531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63500" y="63500"/>
              <a:ext cx="2445899" cy="4018283"/>
            </a:xfrm>
            <a:custGeom>
              <a:avLst/>
              <a:gdLst/>
              <a:ahLst/>
              <a:cxnLst/>
              <a:rect r="r" b="b" t="t" l="l"/>
              <a:pathLst>
                <a:path h="4018283" w="2445899">
                  <a:moveTo>
                    <a:pt x="0" y="4018283"/>
                  </a:moveTo>
                  <a:lnTo>
                    <a:pt x="2445899" y="4018283"/>
                  </a:lnTo>
                  <a:lnTo>
                    <a:pt x="24458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3500" y="1052196"/>
              <a:ext cx="2517146" cy="2631950"/>
            </a:xfrm>
            <a:custGeom>
              <a:avLst/>
              <a:gdLst/>
              <a:ahLst/>
              <a:cxnLst/>
              <a:rect r="r" b="b" t="t" l="l"/>
              <a:pathLst>
                <a:path h="2631950" w="2517146">
                  <a:moveTo>
                    <a:pt x="0" y="2631950"/>
                  </a:moveTo>
                  <a:lnTo>
                    <a:pt x="2517146" y="2631950"/>
                  </a:lnTo>
                  <a:lnTo>
                    <a:pt x="25171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7504725" y="1832013"/>
            <a:ext cx="1390950" cy="2210836"/>
            <a:chOff x="0" y="0"/>
            <a:chExt cx="2608034" cy="414531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98552" y="63500"/>
              <a:ext cx="2446021" cy="4018283"/>
            </a:xfrm>
            <a:custGeom>
              <a:avLst/>
              <a:gdLst/>
              <a:ahLst/>
              <a:cxnLst/>
              <a:rect r="r" b="b" t="t" l="l"/>
              <a:pathLst>
                <a:path h="4018283" w="2446021">
                  <a:moveTo>
                    <a:pt x="0" y="4018283"/>
                  </a:moveTo>
                  <a:lnTo>
                    <a:pt x="2446021" y="4018283"/>
                  </a:lnTo>
                  <a:lnTo>
                    <a:pt x="24460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63500" y="1422655"/>
              <a:ext cx="2481073" cy="2174369"/>
            </a:xfrm>
            <a:custGeom>
              <a:avLst/>
              <a:gdLst/>
              <a:ahLst/>
              <a:cxnLst/>
              <a:rect r="r" b="b" t="t" l="l"/>
              <a:pathLst>
                <a:path h="2174369" w="2481073">
                  <a:moveTo>
                    <a:pt x="0" y="2174369"/>
                  </a:moveTo>
                  <a:lnTo>
                    <a:pt x="2481073" y="2174369"/>
                  </a:lnTo>
                  <a:lnTo>
                    <a:pt x="24810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21" id="21"/>
          <p:cNvGrpSpPr/>
          <p:nvPr/>
        </p:nvGrpSpPr>
        <p:grpSpPr>
          <a:xfrm rot="387908">
            <a:off x="-2209890" y="6499580"/>
            <a:ext cx="11806033" cy="3463575"/>
            <a:chOff x="0" y="0"/>
            <a:chExt cx="4372605" cy="128280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387105">
            <a:off x="3379932" y="6126782"/>
            <a:ext cx="11806033" cy="3463575"/>
            <a:chOff x="0" y="0"/>
            <a:chExt cx="4372605" cy="128280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-208313" y="437720"/>
            <a:ext cx="3901440" cy="204826"/>
          </a:xfrm>
          <a:custGeom>
            <a:avLst/>
            <a:gdLst/>
            <a:ahLst/>
            <a:cxnLst/>
            <a:rect r="r" b="b" t="t" l="l"/>
            <a:pathLst>
              <a:path h="204826" w="3901440">
                <a:moveTo>
                  <a:pt x="0" y="0"/>
                </a:moveTo>
                <a:lnTo>
                  <a:pt x="3901440" y="0"/>
                </a:lnTo>
                <a:lnTo>
                  <a:pt x="3901440" y="204826"/>
                </a:lnTo>
                <a:lnTo>
                  <a:pt x="0" y="2048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1155075" y="4147340"/>
            <a:ext cx="793293" cy="730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b="true" sz="132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Family and friends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591587" y="4306600"/>
            <a:ext cx="1262268" cy="483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b="true" sz="132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Alumni or alumni clubs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295341" y="4405040"/>
            <a:ext cx="1162919" cy="978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b="true" sz="132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Professional, cultural, or charitable associations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967689" y="4306600"/>
            <a:ext cx="1129040" cy="978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"/>
              </a:lnSpc>
            </a:pPr>
            <a:r>
              <a:rPr lang="en-US" b="true" sz="132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Churches, synagogues, mosques, etc.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702589" y="4156865"/>
            <a:ext cx="1015008" cy="223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48"/>
              </a:lnSpc>
            </a:pPr>
            <a:r>
              <a:rPr lang="en-US" b="true" sz="132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Sports clubs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977397" y="1408402"/>
            <a:ext cx="5798806" cy="548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0"/>
              </a:lnSpc>
            </a:pPr>
            <a:r>
              <a:rPr lang="en-US" b="true" sz="322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Think through your network</a:t>
            </a:r>
          </a:p>
        </p:txBody>
      </p:sp>
      <p:sp>
        <p:nvSpPr>
          <p:cNvPr name="Freeform 34" id="34"/>
          <p:cNvSpPr/>
          <p:nvPr/>
        </p:nvSpPr>
        <p:spPr>
          <a:xfrm flipH="false" flipV="false" rot="0">
            <a:off x="2935605" y="437720"/>
            <a:ext cx="3901440" cy="204826"/>
          </a:xfrm>
          <a:custGeom>
            <a:avLst/>
            <a:gdLst/>
            <a:ahLst/>
            <a:cxnLst/>
            <a:rect r="r" b="b" t="t" l="l"/>
            <a:pathLst>
              <a:path h="204826" w="3901440">
                <a:moveTo>
                  <a:pt x="0" y="0"/>
                </a:moveTo>
                <a:lnTo>
                  <a:pt x="3901440" y="0"/>
                </a:lnTo>
                <a:lnTo>
                  <a:pt x="3901440" y="204826"/>
                </a:lnTo>
                <a:lnTo>
                  <a:pt x="0" y="2048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053422" y="437720"/>
            <a:ext cx="3901440" cy="204826"/>
          </a:xfrm>
          <a:custGeom>
            <a:avLst/>
            <a:gdLst/>
            <a:ahLst/>
            <a:cxnLst/>
            <a:rect r="r" b="b" t="t" l="l"/>
            <a:pathLst>
              <a:path h="204826" w="3901440">
                <a:moveTo>
                  <a:pt x="0" y="0"/>
                </a:moveTo>
                <a:lnTo>
                  <a:pt x="3901440" y="0"/>
                </a:lnTo>
                <a:lnTo>
                  <a:pt x="3901440" y="204826"/>
                </a:lnTo>
                <a:lnTo>
                  <a:pt x="0" y="2048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206865" y="437720"/>
            <a:ext cx="3901440" cy="204826"/>
          </a:xfrm>
          <a:custGeom>
            <a:avLst/>
            <a:gdLst/>
            <a:ahLst/>
            <a:cxnLst/>
            <a:rect r="r" b="b" t="t" l="l"/>
            <a:pathLst>
              <a:path h="204826" w="3901440">
                <a:moveTo>
                  <a:pt x="0" y="0"/>
                </a:moveTo>
                <a:lnTo>
                  <a:pt x="3901440" y="0"/>
                </a:lnTo>
                <a:lnTo>
                  <a:pt x="3901440" y="204826"/>
                </a:lnTo>
                <a:lnTo>
                  <a:pt x="0" y="2048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689226"/>
            <a:ext cx="1766336" cy="1711574"/>
            <a:chOff x="0" y="0"/>
            <a:chExt cx="4415841" cy="42789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15790" cy="4278884"/>
            </a:xfrm>
            <a:custGeom>
              <a:avLst/>
              <a:gdLst/>
              <a:ahLst/>
              <a:cxnLst/>
              <a:rect r="r" b="b" t="t" l="l"/>
              <a:pathLst>
                <a:path h="4278884" w="4415790">
                  <a:moveTo>
                    <a:pt x="0" y="0"/>
                  </a:moveTo>
                  <a:lnTo>
                    <a:pt x="4415790" y="0"/>
                  </a:lnTo>
                  <a:lnTo>
                    <a:pt x="4415790" y="4278884"/>
                  </a:lnTo>
                  <a:lnTo>
                    <a:pt x="0" y="42788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999"/>
              </a:blip>
              <a:stretch>
                <a:fillRect l="-4259" t="0" r="-154" b="-1516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939509" y="612302"/>
            <a:ext cx="1449451" cy="1398692"/>
          </a:xfrm>
          <a:custGeom>
            <a:avLst/>
            <a:gdLst/>
            <a:ahLst/>
            <a:cxnLst/>
            <a:rect r="r" b="b" t="t" l="l"/>
            <a:pathLst>
              <a:path h="1398692" w="1449451">
                <a:moveTo>
                  <a:pt x="0" y="0"/>
                </a:moveTo>
                <a:lnTo>
                  <a:pt x="1449451" y="0"/>
                </a:lnTo>
                <a:lnTo>
                  <a:pt x="1449451" y="1398691"/>
                </a:lnTo>
                <a:lnTo>
                  <a:pt x="0" y="13986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35707" y="4896536"/>
            <a:ext cx="1799065" cy="1293144"/>
          </a:xfrm>
          <a:custGeom>
            <a:avLst/>
            <a:gdLst/>
            <a:ahLst/>
            <a:cxnLst/>
            <a:rect r="r" b="b" t="t" l="l"/>
            <a:pathLst>
              <a:path h="1293144" w="1799065">
                <a:moveTo>
                  <a:pt x="0" y="0"/>
                </a:moveTo>
                <a:lnTo>
                  <a:pt x="1799065" y="0"/>
                </a:lnTo>
                <a:lnTo>
                  <a:pt x="1799065" y="1293144"/>
                </a:lnTo>
                <a:lnTo>
                  <a:pt x="0" y="12931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301467" y="140755"/>
            <a:ext cx="1736725" cy="1571412"/>
          </a:xfrm>
          <a:custGeom>
            <a:avLst/>
            <a:gdLst/>
            <a:ahLst/>
            <a:cxnLst/>
            <a:rect r="r" b="b" t="t" l="l"/>
            <a:pathLst>
              <a:path h="1571412" w="1736725">
                <a:moveTo>
                  <a:pt x="0" y="0"/>
                </a:moveTo>
                <a:lnTo>
                  <a:pt x="1736725" y="0"/>
                </a:lnTo>
                <a:lnTo>
                  <a:pt x="1736725" y="1571412"/>
                </a:lnTo>
                <a:lnTo>
                  <a:pt x="0" y="15714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88593" y="5349961"/>
            <a:ext cx="1662852" cy="1233719"/>
          </a:xfrm>
          <a:custGeom>
            <a:avLst/>
            <a:gdLst/>
            <a:ahLst/>
            <a:cxnLst/>
            <a:rect r="r" b="b" t="t" l="l"/>
            <a:pathLst>
              <a:path h="1233719" w="1662852">
                <a:moveTo>
                  <a:pt x="0" y="0"/>
                </a:moveTo>
                <a:lnTo>
                  <a:pt x="1662851" y="0"/>
                </a:lnTo>
                <a:lnTo>
                  <a:pt x="1662851" y="1233719"/>
                </a:lnTo>
                <a:lnTo>
                  <a:pt x="0" y="12337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09400">
            <a:off x="7712051" y="2223164"/>
            <a:ext cx="1704442" cy="1767776"/>
          </a:xfrm>
          <a:custGeom>
            <a:avLst/>
            <a:gdLst/>
            <a:ahLst/>
            <a:cxnLst/>
            <a:rect r="r" b="b" t="t" l="l"/>
            <a:pathLst>
              <a:path h="1767776" w="1704442">
                <a:moveTo>
                  <a:pt x="0" y="0"/>
                </a:moveTo>
                <a:lnTo>
                  <a:pt x="1704442" y="0"/>
                </a:lnTo>
                <a:lnTo>
                  <a:pt x="1704442" y="1767777"/>
                </a:lnTo>
                <a:lnTo>
                  <a:pt x="0" y="176777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918122" y="430789"/>
            <a:ext cx="1916627" cy="1298936"/>
          </a:xfrm>
          <a:custGeom>
            <a:avLst/>
            <a:gdLst/>
            <a:ahLst/>
            <a:cxnLst/>
            <a:rect r="r" b="b" t="t" l="l"/>
            <a:pathLst>
              <a:path h="1298936" w="1916627">
                <a:moveTo>
                  <a:pt x="0" y="0"/>
                </a:moveTo>
                <a:lnTo>
                  <a:pt x="1916627" y="0"/>
                </a:lnTo>
                <a:lnTo>
                  <a:pt x="1916627" y="1298936"/>
                </a:lnTo>
                <a:lnTo>
                  <a:pt x="0" y="12989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718169" y="5203627"/>
            <a:ext cx="1672798" cy="1511349"/>
          </a:xfrm>
          <a:custGeom>
            <a:avLst/>
            <a:gdLst/>
            <a:ahLst/>
            <a:cxnLst/>
            <a:rect r="r" b="b" t="t" l="l"/>
            <a:pathLst>
              <a:path h="1511349" w="1672798">
                <a:moveTo>
                  <a:pt x="0" y="0"/>
                </a:moveTo>
                <a:lnTo>
                  <a:pt x="1672799" y="0"/>
                </a:lnTo>
                <a:lnTo>
                  <a:pt x="1672799" y="1511348"/>
                </a:lnTo>
                <a:lnTo>
                  <a:pt x="0" y="151134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150577" y="4965116"/>
            <a:ext cx="1543177" cy="1500739"/>
          </a:xfrm>
          <a:custGeom>
            <a:avLst/>
            <a:gdLst/>
            <a:ahLst/>
            <a:cxnLst/>
            <a:rect r="r" b="b" t="t" l="l"/>
            <a:pathLst>
              <a:path h="1500739" w="1543177">
                <a:moveTo>
                  <a:pt x="0" y="0"/>
                </a:moveTo>
                <a:lnTo>
                  <a:pt x="1543177" y="0"/>
                </a:lnTo>
                <a:lnTo>
                  <a:pt x="1543177" y="1500739"/>
                </a:lnTo>
                <a:lnTo>
                  <a:pt x="0" y="15007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28430" y="2915872"/>
            <a:ext cx="1426362" cy="1302819"/>
          </a:xfrm>
          <a:custGeom>
            <a:avLst/>
            <a:gdLst/>
            <a:ahLst/>
            <a:cxnLst/>
            <a:rect r="r" b="b" t="t" l="l"/>
            <a:pathLst>
              <a:path h="1302819" w="1426362">
                <a:moveTo>
                  <a:pt x="0" y="0"/>
                </a:moveTo>
                <a:lnTo>
                  <a:pt x="1426362" y="0"/>
                </a:lnTo>
                <a:lnTo>
                  <a:pt x="1426362" y="1302819"/>
                </a:lnTo>
                <a:lnTo>
                  <a:pt x="0" y="1302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755702" y="3207276"/>
            <a:ext cx="4242197" cy="805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32"/>
              </a:lnSpc>
            </a:pPr>
            <a:r>
              <a:rPr lang="en-US" b="true" sz="4666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Ask them to ...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39087" y="6315410"/>
            <a:ext cx="1392306" cy="900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76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Update their registration status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68914" y="2070206"/>
            <a:ext cx="2086788" cy="613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Mobilize others to use their networks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47691" y="6657041"/>
            <a:ext cx="786110" cy="296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Donate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066741" y="1768232"/>
            <a:ext cx="2206178" cy="613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Write, call, or knock doors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777744" y="1810411"/>
            <a:ext cx="2298204" cy="296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Volunteer at the polls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576232" y="4078056"/>
            <a:ext cx="1976079" cy="611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Vote Dem up and down ballot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718169" y="6791175"/>
            <a:ext cx="1745159" cy="296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Attend a protest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822251" y="6580155"/>
            <a:ext cx="2199829" cy="296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Post on social media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1014" y="4285366"/>
            <a:ext cx="1741195" cy="611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Join a Winning Wednesday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75145" y="4668690"/>
            <a:ext cx="713638" cy="713638"/>
            <a:chOff x="0" y="0"/>
            <a:chExt cx="1338072" cy="13380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032" y="2032"/>
              <a:ext cx="1333119" cy="1333119"/>
            </a:xfrm>
            <a:custGeom>
              <a:avLst/>
              <a:gdLst/>
              <a:ahLst/>
              <a:cxnLst/>
              <a:rect r="r" b="b" t="t" l="l"/>
              <a:pathLst>
                <a:path h="1333119" w="1333119">
                  <a:moveTo>
                    <a:pt x="0" y="0"/>
                  </a:moveTo>
                  <a:lnTo>
                    <a:pt x="218694" y="677037"/>
                  </a:lnTo>
                  <a:lnTo>
                    <a:pt x="437388" y="458343"/>
                  </a:lnTo>
                  <a:lnTo>
                    <a:pt x="874903" y="895731"/>
                  </a:lnTo>
                  <a:lnTo>
                    <a:pt x="656082" y="1114425"/>
                  </a:lnTo>
                  <a:lnTo>
                    <a:pt x="1333119" y="1333119"/>
                  </a:lnTo>
                  <a:lnTo>
                    <a:pt x="1114425" y="656209"/>
                  </a:lnTo>
                  <a:lnTo>
                    <a:pt x="895731" y="874903"/>
                  </a:lnTo>
                  <a:lnTo>
                    <a:pt x="458216" y="437515"/>
                  </a:lnTo>
                  <a:lnTo>
                    <a:pt x="676910" y="2188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962828" y="4668690"/>
            <a:ext cx="713638" cy="713638"/>
            <a:chOff x="0" y="0"/>
            <a:chExt cx="1338072" cy="133807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921" y="2032"/>
              <a:ext cx="1333119" cy="1333119"/>
            </a:xfrm>
            <a:custGeom>
              <a:avLst/>
              <a:gdLst/>
              <a:ahLst/>
              <a:cxnLst/>
              <a:rect r="r" b="b" t="t" l="l"/>
              <a:pathLst>
                <a:path h="1333119" w="1333119">
                  <a:moveTo>
                    <a:pt x="1333119" y="0"/>
                  </a:moveTo>
                  <a:lnTo>
                    <a:pt x="656082" y="218694"/>
                  </a:lnTo>
                  <a:lnTo>
                    <a:pt x="874776" y="437388"/>
                  </a:lnTo>
                  <a:lnTo>
                    <a:pt x="437388" y="874776"/>
                  </a:lnTo>
                  <a:lnTo>
                    <a:pt x="218694" y="656082"/>
                  </a:lnTo>
                  <a:lnTo>
                    <a:pt x="0" y="1333119"/>
                  </a:lnTo>
                  <a:lnTo>
                    <a:pt x="676910" y="1114425"/>
                  </a:lnTo>
                  <a:lnTo>
                    <a:pt x="458216" y="895604"/>
                  </a:lnTo>
                  <a:lnTo>
                    <a:pt x="895604" y="458216"/>
                  </a:lnTo>
                  <a:lnTo>
                    <a:pt x="1114298" y="676910"/>
                  </a:lnTo>
                  <a:lnTo>
                    <a:pt x="1333119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5962828" y="2597575"/>
            <a:ext cx="713638" cy="713638"/>
            <a:chOff x="0" y="0"/>
            <a:chExt cx="1338072" cy="133807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2032" y="2032"/>
              <a:ext cx="1333119" cy="1333119"/>
            </a:xfrm>
            <a:custGeom>
              <a:avLst/>
              <a:gdLst/>
              <a:ahLst/>
              <a:cxnLst/>
              <a:rect r="r" b="b" t="t" l="l"/>
              <a:pathLst>
                <a:path h="1333119" w="1333119">
                  <a:moveTo>
                    <a:pt x="0" y="0"/>
                  </a:moveTo>
                  <a:lnTo>
                    <a:pt x="218694" y="677037"/>
                  </a:lnTo>
                  <a:lnTo>
                    <a:pt x="437388" y="458343"/>
                  </a:lnTo>
                  <a:lnTo>
                    <a:pt x="874903" y="895731"/>
                  </a:lnTo>
                  <a:lnTo>
                    <a:pt x="656082" y="1114425"/>
                  </a:lnTo>
                  <a:lnTo>
                    <a:pt x="1333119" y="1333119"/>
                  </a:lnTo>
                  <a:lnTo>
                    <a:pt x="1114425" y="656209"/>
                  </a:lnTo>
                  <a:lnTo>
                    <a:pt x="895731" y="874903"/>
                  </a:lnTo>
                  <a:lnTo>
                    <a:pt x="458216" y="437515"/>
                  </a:lnTo>
                  <a:lnTo>
                    <a:pt x="676910" y="2188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3075145" y="2597575"/>
            <a:ext cx="713638" cy="713638"/>
            <a:chOff x="0" y="0"/>
            <a:chExt cx="1338072" cy="133807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21" y="2032"/>
              <a:ext cx="1333119" cy="1333119"/>
            </a:xfrm>
            <a:custGeom>
              <a:avLst/>
              <a:gdLst/>
              <a:ahLst/>
              <a:cxnLst/>
              <a:rect r="r" b="b" t="t" l="l"/>
              <a:pathLst>
                <a:path h="1333119" w="1333119">
                  <a:moveTo>
                    <a:pt x="1333119" y="0"/>
                  </a:moveTo>
                  <a:lnTo>
                    <a:pt x="656082" y="218694"/>
                  </a:lnTo>
                  <a:lnTo>
                    <a:pt x="874776" y="437388"/>
                  </a:lnTo>
                  <a:lnTo>
                    <a:pt x="437388" y="874776"/>
                  </a:lnTo>
                  <a:lnTo>
                    <a:pt x="218694" y="656082"/>
                  </a:lnTo>
                  <a:lnTo>
                    <a:pt x="0" y="1333119"/>
                  </a:lnTo>
                  <a:lnTo>
                    <a:pt x="676910" y="1114425"/>
                  </a:lnTo>
                  <a:lnTo>
                    <a:pt x="458216" y="895604"/>
                  </a:lnTo>
                  <a:lnTo>
                    <a:pt x="895604" y="458216"/>
                  </a:lnTo>
                  <a:lnTo>
                    <a:pt x="1114298" y="676910"/>
                  </a:lnTo>
                  <a:lnTo>
                    <a:pt x="1333119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336927" y="6375307"/>
            <a:ext cx="11806033" cy="3463575"/>
            <a:chOff x="0" y="0"/>
            <a:chExt cx="4372605" cy="128280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-833651" y="-2525851"/>
            <a:ext cx="11806033" cy="3463575"/>
            <a:chOff x="0" y="0"/>
            <a:chExt cx="4372605" cy="128280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779520" y="2830949"/>
            <a:ext cx="2194560" cy="2194560"/>
            <a:chOff x="0" y="0"/>
            <a:chExt cx="673100" cy="6731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73100" cy="673100"/>
            </a:xfrm>
            <a:custGeom>
              <a:avLst/>
              <a:gdLst/>
              <a:ahLst/>
              <a:cxnLst/>
              <a:rect r="r" b="b" t="t" l="l"/>
              <a:pathLst>
                <a:path h="673100" w="673100">
                  <a:moveTo>
                    <a:pt x="336550" y="0"/>
                  </a:moveTo>
                  <a:cubicBezTo>
                    <a:pt x="429486" y="0"/>
                    <a:pt x="504825" y="75339"/>
                    <a:pt x="504825" y="168275"/>
                  </a:cubicBezTo>
                  <a:cubicBezTo>
                    <a:pt x="597761" y="168275"/>
                    <a:pt x="673100" y="243614"/>
                    <a:pt x="673100" y="336550"/>
                  </a:cubicBezTo>
                  <a:cubicBezTo>
                    <a:pt x="673100" y="429486"/>
                    <a:pt x="597761" y="504825"/>
                    <a:pt x="504825" y="504825"/>
                  </a:cubicBezTo>
                  <a:cubicBezTo>
                    <a:pt x="504825" y="597761"/>
                    <a:pt x="429486" y="673100"/>
                    <a:pt x="336550" y="673100"/>
                  </a:cubicBezTo>
                  <a:cubicBezTo>
                    <a:pt x="243614" y="673100"/>
                    <a:pt x="168275" y="597761"/>
                    <a:pt x="168275" y="504825"/>
                  </a:cubicBezTo>
                  <a:cubicBezTo>
                    <a:pt x="75339" y="504825"/>
                    <a:pt x="0" y="429486"/>
                    <a:pt x="0" y="336550"/>
                  </a:cubicBezTo>
                  <a:cubicBezTo>
                    <a:pt x="0" y="243614"/>
                    <a:pt x="75339" y="168275"/>
                    <a:pt x="168275" y="168275"/>
                  </a:cubicBezTo>
                  <a:cubicBezTo>
                    <a:pt x="168275" y="75339"/>
                    <a:pt x="243614" y="0"/>
                    <a:pt x="336550" y="0"/>
                  </a:cubicBezTo>
                  <a:close/>
                  <a:moveTo>
                    <a:pt x="232997" y="232997"/>
                  </a:moveTo>
                  <a:lnTo>
                    <a:pt x="232997" y="440103"/>
                  </a:lnTo>
                  <a:lnTo>
                    <a:pt x="440103" y="440103"/>
                  </a:lnTo>
                  <a:lnTo>
                    <a:pt x="440103" y="232997"/>
                  </a:lnTo>
                  <a:lnTo>
                    <a:pt x="232997" y="232997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65100" y="136525"/>
              <a:ext cx="342900" cy="371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536323" y="3587752"/>
            <a:ext cx="680955" cy="680955"/>
            <a:chOff x="0" y="0"/>
            <a:chExt cx="660400" cy="6604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60400" cy="660400"/>
            </a:xfrm>
            <a:custGeom>
              <a:avLst/>
              <a:gdLst/>
              <a:ahLst/>
              <a:cxnLst/>
              <a:rect r="r" b="b" t="t" l="l"/>
              <a:pathLst>
                <a:path h="660400" w="660400">
                  <a:moveTo>
                    <a:pt x="660400" y="167989"/>
                  </a:moveTo>
                  <a:cubicBezTo>
                    <a:pt x="569492" y="77081"/>
                    <a:pt x="423464" y="75292"/>
                    <a:pt x="330286" y="162297"/>
                  </a:cubicBezTo>
                  <a:lnTo>
                    <a:pt x="167989" y="0"/>
                  </a:lnTo>
                  <a:cubicBezTo>
                    <a:pt x="77081" y="90908"/>
                    <a:pt x="75292" y="236936"/>
                    <a:pt x="162297" y="330114"/>
                  </a:cubicBezTo>
                  <a:lnTo>
                    <a:pt x="0" y="492411"/>
                  </a:lnTo>
                  <a:cubicBezTo>
                    <a:pt x="90908" y="583319"/>
                    <a:pt x="236936" y="585108"/>
                    <a:pt x="330114" y="498103"/>
                  </a:cubicBezTo>
                  <a:lnTo>
                    <a:pt x="492411" y="660400"/>
                  </a:lnTo>
                  <a:cubicBezTo>
                    <a:pt x="583319" y="569492"/>
                    <a:pt x="585108" y="423464"/>
                    <a:pt x="498103" y="330286"/>
                  </a:cubicBezTo>
                  <a:lnTo>
                    <a:pt x="660400" y="167989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165100" y="136525"/>
              <a:ext cx="330200" cy="3587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469603" y="1318724"/>
            <a:ext cx="6814393" cy="47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38"/>
              </a:lnSpc>
            </a:pPr>
            <a:r>
              <a:rPr lang="en-US" b="true" sz="281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are people doing in this moment?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7997" y="3226225"/>
            <a:ext cx="2366736" cy="1274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Resisting authoritarianism and Project 2025 implementation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505753" y="3386245"/>
            <a:ext cx="2577064" cy="954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Electing great candidates in the 2026 midterms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87624" y="5621181"/>
            <a:ext cx="6578352" cy="296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3"/>
              </a:lnSpc>
            </a:pPr>
            <a:r>
              <a:rPr lang="en-US" sz="180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Enlarging and strengthening the mass movement of people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800033" y="2028318"/>
            <a:ext cx="4153535" cy="302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8"/>
              </a:lnSpc>
            </a:pPr>
            <a:r>
              <a:rPr lang="en-US" sz="18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Protecting voting rights and elections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14307" y="1622391"/>
            <a:ext cx="1059335" cy="1076834"/>
          </a:xfrm>
          <a:custGeom>
            <a:avLst/>
            <a:gdLst/>
            <a:ahLst/>
            <a:cxnLst/>
            <a:rect r="r" b="b" t="t" l="l"/>
            <a:pathLst>
              <a:path h="1076834" w="1059335">
                <a:moveTo>
                  <a:pt x="0" y="0"/>
                </a:moveTo>
                <a:lnTo>
                  <a:pt x="1059335" y="0"/>
                </a:lnTo>
                <a:lnTo>
                  <a:pt x="1059335" y="1076833"/>
                </a:lnTo>
                <a:lnTo>
                  <a:pt x="0" y="1076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49521" y="2999357"/>
            <a:ext cx="1113525" cy="1202186"/>
          </a:xfrm>
          <a:custGeom>
            <a:avLst/>
            <a:gdLst/>
            <a:ahLst/>
            <a:cxnLst/>
            <a:rect r="r" b="b" t="t" l="l"/>
            <a:pathLst>
              <a:path h="1202186" w="1113525">
                <a:moveTo>
                  <a:pt x="0" y="0"/>
                </a:moveTo>
                <a:lnTo>
                  <a:pt x="1113525" y="0"/>
                </a:lnTo>
                <a:lnTo>
                  <a:pt x="1113525" y="1202186"/>
                </a:lnTo>
                <a:lnTo>
                  <a:pt x="0" y="12021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0443" y="4206689"/>
            <a:ext cx="1166397" cy="1166397"/>
          </a:xfrm>
          <a:custGeom>
            <a:avLst/>
            <a:gdLst/>
            <a:ahLst/>
            <a:cxnLst/>
            <a:rect r="r" b="b" t="t" l="l"/>
            <a:pathLst>
              <a:path h="1166397" w="1166397">
                <a:moveTo>
                  <a:pt x="0" y="0"/>
                </a:moveTo>
                <a:lnTo>
                  <a:pt x="1166397" y="0"/>
                </a:lnTo>
                <a:lnTo>
                  <a:pt x="1166397" y="1166397"/>
                </a:lnTo>
                <a:lnTo>
                  <a:pt x="0" y="11663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87092" y="5628268"/>
            <a:ext cx="1066533" cy="1154569"/>
          </a:xfrm>
          <a:custGeom>
            <a:avLst/>
            <a:gdLst/>
            <a:ahLst/>
            <a:cxnLst/>
            <a:rect r="r" b="b" t="t" l="l"/>
            <a:pathLst>
              <a:path h="1154569" w="1066533">
                <a:moveTo>
                  <a:pt x="0" y="0"/>
                </a:moveTo>
                <a:lnTo>
                  <a:pt x="1066533" y="0"/>
                </a:lnTo>
                <a:lnTo>
                  <a:pt x="1066533" y="1154569"/>
                </a:lnTo>
                <a:lnTo>
                  <a:pt x="0" y="11545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-109231" y="-99712"/>
            <a:ext cx="1351825" cy="1321409"/>
          </a:xfrm>
          <a:custGeom>
            <a:avLst/>
            <a:gdLst/>
            <a:ahLst/>
            <a:cxnLst/>
            <a:rect r="r" b="b" t="t" l="l"/>
            <a:pathLst>
              <a:path h="1321409" w="1351825">
                <a:moveTo>
                  <a:pt x="1351825" y="1321409"/>
                </a:moveTo>
                <a:lnTo>
                  <a:pt x="0" y="1321409"/>
                </a:lnTo>
                <a:lnTo>
                  <a:pt x="0" y="0"/>
                </a:lnTo>
                <a:lnTo>
                  <a:pt x="1351825" y="0"/>
                </a:lnTo>
                <a:lnTo>
                  <a:pt x="1351825" y="132140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00013" y="1593816"/>
            <a:ext cx="6366584" cy="1754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8"/>
              </a:lnSpc>
            </a:pPr>
            <a:r>
              <a:rPr lang="en-US" sz="181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 Your Voice</a:t>
            </a:r>
          </a:p>
          <a:p>
            <a:pPr algn="just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Call or write your representatives, join protests and rallies, vote, </a:t>
            </a:r>
          </a:p>
          <a:p>
            <a:pPr algn="just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post on social media, hold signs on bridges and corners, </a:t>
            </a:r>
          </a:p>
          <a:p>
            <a:pPr algn="just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talk with friends and family</a:t>
            </a:r>
          </a:p>
          <a:p>
            <a:pPr algn="ctr">
              <a:lnSpc>
                <a:spcPts val="2538"/>
              </a:lnSpc>
            </a:pPr>
          </a:p>
          <a:p>
            <a:pPr algn="ctr">
              <a:lnSpc>
                <a:spcPts val="2538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3359113" y="655320"/>
            <a:ext cx="3035375" cy="585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1"/>
              </a:lnSpc>
            </a:pPr>
            <a:r>
              <a:rPr lang="en-US" b="true" sz="3358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can I do?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23394" y="2970782"/>
            <a:ext cx="4626850" cy="2382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38"/>
              </a:lnSpc>
            </a:pPr>
            <a:r>
              <a:rPr lang="en-US" sz="181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Volunteer </a:t>
            </a:r>
          </a:p>
          <a:p>
            <a:pPr algn="r">
              <a:lnSpc>
                <a:spcPts val="2240"/>
              </a:lnSpc>
            </a:pPr>
            <a:r>
              <a:rPr lang="en-US" sz="1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</a:t>
            </a: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Knock doors for candidates, work at the polls, phonebank for candidates, </a:t>
            </a:r>
          </a:p>
          <a:p>
            <a:pPr algn="r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staff voter information hotlines </a:t>
            </a:r>
          </a:p>
          <a:p>
            <a:pPr algn="ctr">
              <a:lnSpc>
                <a:spcPts val="2538"/>
              </a:lnSpc>
            </a:pPr>
          </a:p>
          <a:p>
            <a:pPr algn="ctr">
              <a:lnSpc>
                <a:spcPts val="2538"/>
              </a:lnSpc>
            </a:pPr>
          </a:p>
          <a:p>
            <a:pPr algn="ctr">
              <a:lnSpc>
                <a:spcPts val="2538"/>
              </a:lnSpc>
            </a:pPr>
          </a:p>
          <a:p>
            <a:pPr algn="ctr">
              <a:lnSpc>
                <a:spcPts val="2538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2365879" y="4001017"/>
            <a:ext cx="5169474" cy="1754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38"/>
              </a:lnSpc>
            </a:pPr>
          </a:p>
          <a:p>
            <a:pPr algn="l">
              <a:lnSpc>
                <a:spcPts val="2538"/>
              </a:lnSpc>
            </a:pPr>
            <a:r>
              <a:rPr lang="en-US" sz="181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Organize</a:t>
            </a:r>
          </a:p>
          <a:p>
            <a:pPr algn="l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Reach out to and ask friends, neighbors, classmates, </a:t>
            </a:r>
          </a:p>
          <a:p>
            <a:pPr algn="l">
              <a:lnSpc>
                <a:spcPts val="2240"/>
              </a:lnSpc>
            </a:pPr>
            <a:r>
              <a:rPr lang="en-US" sz="16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and community members to join you in getting involved  </a:t>
            </a:r>
          </a:p>
          <a:p>
            <a:pPr algn="ctr">
              <a:lnSpc>
                <a:spcPts val="2538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6711291" y="5344511"/>
            <a:ext cx="824061" cy="1239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8"/>
              </a:lnSpc>
            </a:pPr>
          </a:p>
          <a:p>
            <a:pPr algn="ctr">
              <a:lnSpc>
                <a:spcPts val="2538"/>
              </a:lnSpc>
            </a:pPr>
            <a:r>
              <a:rPr lang="en-US" sz="1813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Donate</a:t>
            </a:r>
          </a:p>
          <a:p>
            <a:pPr algn="ctr">
              <a:lnSpc>
                <a:spcPts val="2538"/>
              </a:lnSpc>
            </a:pPr>
          </a:p>
          <a:p>
            <a:pPr algn="ctr">
              <a:lnSpc>
                <a:spcPts val="2538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2398568" y="5950131"/>
            <a:ext cx="5169474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Anything helps!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9006183" y="6547666"/>
            <a:ext cx="1351825" cy="1321409"/>
          </a:xfrm>
          <a:custGeom>
            <a:avLst/>
            <a:gdLst/>
            <a:ahLst/>
            <a:cxnLst/>
            <a:rect r="r" b="b" t="t" l="l"/>
            <a:pathLst>
              <a:path h="1321409" w="1351825">
                <a:moveTo>
                  <a:pt x="0" y="0"/>
                </a:moveTo>
                <a:lnTo>
                  <a:pt x="1351825" y="0"/>
                </a:lnTo>
                <a:lnTo>
                  <a:pt x="1351825" y="1321409"/>
                </a:lnTo>
                <a:lnTo>
                  <a:pt x="0" y="13214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7516970">
            <a:off x="318688" y="1127230"/>
            <a:ext cx="4619822" cy="4611422"/>
          </a:xfrm>
          <a:custGeom>
            <a:avLst/>
            <a:gdLst/>
            <a:ahLst/>
            <a:cxnLst/>
            <a:rect r="r" b="b" t="t" l="l"/>
            <a:pathLst>
              <a:path h="4611422" w="4619822">
                <a:moveTo>
                  <a:pt x="0" y="0"/>
                </a:moveTo>
                <a:lnTo>
                  <a:pt x="4619822" y="0"/>
                </a:lnTo>
                <a:lnTo>
                  <a:pt x="4619822" y="4611422"/>
                </a:lnTo>
                <a:lnTo>
                  <a:pt x="0" y="4611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5091008" y="3913800"/>
            <a:ext cx="4700692" cy="2991349"/>
          </a:xfrm>
          <a:custGeom>
            <a:avLst/>
            <a:gdLst/>
            <a:ahLst/>
            <a:cxnLst/>
            <a:rect r="r" b="b" t="t" l="l"/>
            <a:pathLst>
              <a:path h="2991349" w="4700692">
                <a:moveTo>
                  <a:pt x="0" y="2991350"/>
                </a:moveTo>
                <a:lnTo>
                  <a:pt x="4700692" y="2991350"/>
                </a:lnTo>
                <a:lnTo>
                  <a:pt x="4700692" y="0"/>
                </a:lnTo>
                <a:lnTo>
                  <a:pt x="0" y="0"/>
                </a:lnTo>
                <a:lnTo>
                  <a:pt x="0" y="299135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956932">
            <a:off x="-4651415" y="7122901"/>
            <a:ext cx="11806033" cy="3463575"/>
            <a:chOff x="0" y="0"/>
            <a:chExt cx="4372605" cy="128280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1866925">
            <a:off x="-7266389" y="5755726"/>
            <a:ext cx="11806033" cy="3463575"/>
            <a:chOff x="0" y="0"/>
            <a:chExt cx="4372605" cy="128280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3378994">
            <a:off x="-8459352" y="3464225"/>
            <a:ext cx="11806033" cy="3463575"/>
            <a:chOff x="0" y="0"/>
            <a:chExt cx="4372605" cy="128280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9843067">
            <a:off x="2644592" y="-3148128"/>
            <a:ext cx="11806033" cy="3463575"/>
            <a:chOff x="0" y="0"/>
            <a:chExt cx="4372605" cy="128280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-8933074">
            <a:off x="5259566" y="-1780953"/>
            <a:ext cx="11806033" cy="3463575"/>
            <a:chOff x="0" y="0"/>
            <a:chExt cx="4372605" cy="128280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-7421005">
            <a:off x="6452529" y="510548"/>
            <a:ext cx="11806033" cy="3463575"/>
            <a:chOff x="0" y="0"/>
            <a:chExt cx="4372605" cy="128280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1249019">
            <a:off x="1548860" y="5546243"/>
            <a:ext cx="1483979" cy="1461719"/>
          </a:xfrm>
          <a:custGeom>
            <a:avLst/>
            <a:gdLst/>
            <a:ahLst/>
            <a:cxnLst/>
            <a:rect r="r" b="b" t="t" l="l"/>
            <a:pathLst>
              <a:path h="1461719" w="1483979">
                <a:moveTo>
                  <a:pt x="0" y="0"/>
                </a:moveTo>
                <a:lnTo>
                  <a:pt x="1483979" y="0"/>
                </a:lnTo>
                <a:lnTo>
                  <a:pt x="1483979" y="1461719"/>
                </a:lnTo>
                <a:lnTo>
                  <a:pt x="0" y="14617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4730351" y="826743"/>
            <a:ext cx="3893457" cy="796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b="true" sz="469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Does it work?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33905" y="2210385"/>
            <a:ext cx="3544963" cy="406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b="true" sz="2475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CALLS TO CONGRESS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80275" y="2652617"/>
            <a:ext cx="3496648" cy="703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71"/>
              </a:lnSpc>
            </a:pPr>
            <a:r>
              <a:rPr lang="en-US" sz="133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“I get asked all the time, ‘Does my voice even matter? Does calling my members of Congress even do anything?’ YES!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80275" y="3343739"/>
            <a:ext cx="3567707" cy="465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71"/>
              </a:lnSpc>
            </a:pPr>
            <a:r>
              <a:rPr lang="en-US" sz="1336" b="true">
                <a:solidFill>
                  <a:srgbClr val="FFCD1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calls are the reason why the public lands sale was taken out of the big, ugly bill.”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685806" y="3123064"/>
            <a:ext cx="593063" cy="229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71"/>
              </a:lnSpc>
            </a:pPr>
            <a:r>
              <a:rPr lang="en-US" sz="1336" b="true">
                <a:solidFill>
                  <a:srgbClr val="FFCD1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Your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943852" y="3890525"/>
            <a:ext cx="3846909" cy="238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46"/>
              </a:lnSpc>
            </a:pPr>
            <a:r>
              <a:rPr lang="en-US" sz="1390" i="true">
                <a:solidFill>
                  <a:srgbClr val="FFFFFF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-Rep Melanie Stansbury, D-NM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611731" y="4955204"/>
            <a:ext cx="3544963" cy="406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65"/>
              </a:lnSpc>
            </a:pPr>
            <a:r>
              <a:rPr lang="en-US" sz="2475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ATTENDING PROTESTS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611731" y="5398987"/>
            <a:ext cx="3496648" cy="68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1"/>
              </a:lnSpc>
            </a:pPr>
            <a:r>
              <a:rPr lang="en-US" sz="133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Nonviolent protests </a:t>
            </a:r>
            <a:r>
              <a:rPr lang="en-US" sz="1336" b="true">
                <a:solidFill>
                  <a:srgbClr val="FFCD1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stiffen Democrats’ spines</a:t>
            </a:r>
            <a:r>
              <a:rPr lang="en-US" sz="133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create </a:t>
            </a:r>
            <a:r>
              <a:rPr lang="en-US" sz="1336" b="true">
                <a:solidFill>
                  <a:srgbClr val="FFCD1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solidarity and networks</a:t>
            </a:r>
            <a:r>
              <a:rPr lang="en-US" sz="133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, and shape </a:t>
            </a:r>
            <a:r>
              <a:rPr lang="en-US" sz="1336" b="true">
                <a:solidFill>
                  <a:srgbClr val="FFCD1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the country talks about</a:t>
            </a:r>
            <a:r>
              <a:rPr lang="en-US" sz="133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-5893837">
            <a:off x="6060715" y="-134931"/>
            <a:ext cx="711591" cy="700917"/>
          </a:xfrm>
          <a:custGeom>
            <a:avLst/>
            <a:gdLst/>
            <a:ahLst/>
            <a:cxnLst/>
            <a:rect r="r" b="b" t="t" l="l"/>
            <a:pathLst>
              <a:path h="700917" w="711591">
                <a:moveTo>
                  <a:pt x="0" y="0"/>
                </a:moveTo>
                <a:lnTo>
                  <a:pt x="711591" y="0"/>
                </a:lnTo>
                <a:lnTo>
                  <a:pt x="711591" y="700916"/>
                </a:lnTo>
                <a:lnTo>
                  <a:pt x="0" y="70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51581" y="1441258"/>
            <a:ext cx="61503" cy="526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9"/>
              </a:lnSpc>
            </a:pPr>
            <a:r>
              <a:rPr lang="en-US" b="true" sz="201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grpSp>
        <p:nvGrpSpPr>
          <p:cNvPr name="Group 3" id="3"/>
          <p:cNvGrpSpPr/>
          <p:nvPr/>
        </p:nvGrpSpPr>
        <p:grpSpPr>
          <a:xfrm rot="387908">
            <a:off x="-508671" y="6508760"/>
            <a:ext cx="11806033" cy="3463575"/>
            <a:chOff x="0" y="0"/>
            <a:chExt cx="4372605" cy="128280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387105">
            <a:off x="5081151" y="6135962"/>
            <a:ext cx="11806033" cy="3463575"/>
            <a:chOff x="0" y="0"/>
            <a:chExt cx="4372605" cy="12828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AutoShape 9" id="9"/>
          <p:cNvSpPr/>
          <p:nvPr/>
        </p:nvSpPr>
        <p:spPr>
          <a:xfrm flipV="true">
            <a:off x="1267036" y="1650808"/>
            <a:ext cx="6937601" cy="1905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-9518793">
            <a:off x="8054368" y="-652835"/>
            <a:ext cx="3668564" cy="2302024"/>
          </a:xfrm>
          <a:custGeom>
            <a:avLst/>
            <a:gdLst/>
            <a:ahLst/>
            <a:cxnLst/>
            <a:rect r="r" b="b" t="t" l="l"/>
            <a:pathLst>
              <a:path h="2302024" w="3668564">
                <a:moveTo>
                  <a:pt x="0" y="0"/>
                </a:moveTo>
                <a:lnTo>
                  <a:pt x="3668563" y="0"/>
                </a:lnTo>
                <a:lnTo>
                  <a:pt x="3668563" y="2302024"/>
                </a:lnTo>
                <a:lnTo>
                  <a:pt x="0" y="2302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67036" y="895098"/>
            <a:ext cx="5353971" cy="552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4"/>
              </a:lnSpc>
            </a:pPr>
            <a:r>
              <a:rPr lang="en-US" b="true" sz="290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</a:t>
            </a:r>
            <a:r>
              <a:rPr lang="en-US" b="true" sz="290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hat can I do with 5 minutes?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859036" y="5012524"/>
            <a:ext cx="48880" cy="27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5"/>
              </a:lnSpc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4" tooltip="https://trackingourinstitutions.com/category/Businesses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572025" y="3489617"/>
            <a:ext cx="48880" cy="27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5"/>
              </a:lnSpc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28646" y="1966709"/>
            <a:ext cx="48880" cy="27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5"/>
              </a:lnSpc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67036" y="1824094"/>
            <a:ext cx="6937601" cy="3459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32343" indent="-166171" lvl="1">
              <a:lnSpc>
                <a:spcPts val="2131"/>
              </a:lnSpc>
              <a:buFont typeface="Arial"/>
              <a:buChar char="•"/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Sign up for weekly emails from </a:t>
            </a:r>
            <a:r>
              <a:rPr lang="en-US" sz="153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5" tooltip="https://indivisible.org/get-involved/find-a-group/"/>
              </a:rPr>
              <a:t>Indivisible</a:t>
            </a: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indivisible.org/get-involved/find-a-group/"/>
              </a:rPr>
              <a:t> </a:t>
            </a: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or other groups for their analysis of issues and opportunities.</a:t>
            </a:r>
          </a:p>
          <a:p>
            <a:pPr algn="l">
              <a:lnSpc>
                <a:spcPts val="2131"/>
              </a:lnSpc>
            </a:pPr>
          </a:p>
          <a:p>
            <a:pPr algn="l" marL="332343" indent="-166171" lvl="1">
              <a:lnSpc>
                <a:spcPts val="2131"/>
              </a:lnSpc>
              <a:buFont typeface="Arial"/>
              <a:buChar char="•"/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Check out </a:t>
            </a:r>
            <a:r>
              <a:rPr lang="en-US" sz="153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7" tooltip="https://5calls.org"/>
              </a:rPr>
              <a:t>5calls.org</a:t>
            </a: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choose an issue, and use their script to make a few calls to your Members of Congress. All you do is say a sentence or two on your position, then your opinion gets tallied and reported.</a:t>
            </a:r>
          </a:p>
          <a:p>
            <a:pPr algn="l">
              <a:lnSpc>
                <a:spcPts val="2131"/>
              </a:lnSpc>
            </a:pPr>
          </a:p>
          <a:p>
            <a:pPr algn="l" marL="332343" indent="-166171" lvl="1">
              <a:lnSpc>
                <a:spcPts val="2131"/>
              </a:lnSpc>
              <a:buFont typeface="Arial"/>
              <a:buChar char="•"/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Share stories of resistance and courage on your social media platforms, as this builds the narrative of hope and change. </a:t>
            </a:r>
          </a:p>
          <a:p>
            <a:pPr algn="l">
              <a:lnSpc>
                <a:spcPts val="2131"/>
              </a:lnSpc>
            </a:pPr>
          </a:p>
          <a:p>
            <a:pPr algn="l" marL="332343" indent="-166171" lvl="1">
              <a:lnSpc>
                <a:spcPts val="2131"/>
              </a:lnSpc>
              <a:buFont typeface="Arial"/>
              <a:buChar char="•"/>
            </a:pP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Donate to a pro-democracy organization or campaign. Consider </a:t>
            </a:r>
            <a:r>
              <a:rPr lang="en-US" sz="153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8" tooltip="https://docs.google.com/document/d/1Jgi2MTIuOFkCVv1ItIxjExwCer7EJU0ldpLyLo4qqsU/edit?tab=t.0#heading=h.zdkct7jn3fuw"/>
              </a:rPr>
              <a:t>Purple2Blue</a:t>
            </a:r>
            <a:r>
              <a:rPr lang="en-US" sz="153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- Amherst alums supporting key state legislature races.</a:t>
            </a:r>
          </a:p>
          <a:p>
            <a:pPr algn="l">
              <a:lnSpc>
                <a:spcPts val="2131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96347" y="694965"/>
            <a:ext cx="6722715" cy="58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9"/>
              </a:lnSpc>
            </a:pPr>
            <a:r>
              <a:rPr lang="en-US" b="true" sz="315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</a:t>
            </a:r>
            <a:r>
              <a:rPr lang="en-US" b="true" sz="315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hat can I do with an hour or two?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11466" y="1433739"/>
            <a:ext cx="62534" cy="5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5"/>
              </a:lnSpc>
            </a:pPr>
            <a:r>
              <a:rPr lang="en-US" b="true" sz="2046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634131" y="5071353"/>
            <a:ext cx="49699" cy="27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91"/>
              </a:lnSpc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2" tooltip="https://trackingourinstitutions.com/category/Businesses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42309" y="3522921"/>
            <a:ext cx="49699" cy="27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91"/>
              </a:lnSpc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89823" y="1974489"/>
            <a:ext cx="49699" cy="27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91"/>
              </a:lnSpc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97015" y="1652814"/>
            <a:ext cx="8466014" cy="3992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37913" indent="-168957" lvl="1">
              <a:lnSpc>
                <a:spcPts val="2167"/>
              </a:lnSpc>
              <a:buFont typeface="Arial"/>
              <a:buChar char="•"/>
            </a:pPr>
            <a:r>
              <a:rPr lang="en-US" sz="1565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Look up</a:t>
            </a:r>
            <a:r>
              <a:rPr lang="en-US" sz="1565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3" tooltip="https://trackingourinstitutions.com/category/Businesses"/>
              </a:rPr>
              <a:t> capitulating and resisting companies</a:t>
            </a: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and consider how you spend your money. </a:t>
            </a:r>
          </a:p>
          <a:p>
            <a:pPr algn="l">
              <a:lnSpc>
                <a:spcPts val="2167"/>
              </a:lnSpc>
            </a:pPr>
          </a:p>
          <a:p>
            <a:pPr algn="l" marL="337913" indent="-168957" lvl="1">
              <a:lnSpc>
                <a:spcPts val="2167"/>
              </a:lnSpc>
              <a:buFont typeface="Arial"/>
              <a:buChar char="•"/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Attend a town hall meeting.</a:t>
            </a:r>
          </a:p>
          <a:p>
            <a:pPr algn="l">
              <a:lnSpc>
                <a:spcPts val="2167"/>
              </a:lnSpc>
            </a:pPr>
          </a:p>
          <a:p>
            <a:pPr algn="l" marL="337913" indent="-168957" lvl="1">
              <a:lnSpc>
                <a:spcPts val="2167"/>
              </a:lnSpc>
              <a:buFont typeface="Arial"/>
              <a:buChar char="•"/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Join a phonebank to support a candidate or issue. Check out </a:t>
            </a:r>
            <a:r>
              <a:rPr lang="en-US" sz="1565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4" tooltip="https://www.mobilize.us"/>
              </a:rPr>
              <a:t>Mobilize.us</a:t>
            </a: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to find one.</a:t>
            </a:r>
          </a:p>
          <a:p>
            <a:pPr algn="l">
              <a:lnSpc>
                <a:spcPts val="2167"/>
              </a:lnSpc>
            </a:pPr>
          </a:p>
          <a:p>
            <a:pPr algn="l" marL="337913" indent="-168957" lvl="1">
              <a:lnSpc>
                <a:spcPts val="2167"/>
              </a:lnSpc>
              <a:buFont typeface="Arial"/>
              <a:buChar char="•"/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Share this guide with people in your  network, asking them to get involved somehow – join you in a phonebank or at a protest, volunteer at a polling site or a hotline, donate</a:t>
            </a:r>
          </a:p>
          <a:p>
            <a:pPr algn="l">
              <a:lnSpc>
                <a:spcPts val="2167"/>
              </a:lnSpc>
            </a:pPr>
          </a:p>
          <a:p>
            <a:pPr algn="l" marL="337913" indent="-168957" lvl="1">
              <a:lnSpc>
                <a:spcPts val="2167"/>
              </a:lnSpc>
              <a:buFont typeface="Arial"/>
              <a:buChar char="•"/>
            </a:pP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Urge </a:t>
            </a: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family and friends to 1) check their voter registration status (voter roll purges are happening across the country) and 2) vote Dem all the way down the ballot. 74% of Dems only vote the top of the ticket, which means we lose races we shouldn’t. </a:t>
            </a:r>
            <a:r>
              <a:rPr lang="en-US" sz="1565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5" tooltip="https://bluevoterguide.org"/>
              </a:rPr>
              <a:t>Bluevoterguide.org</a:t>
            </a:r>
            <a:r>
              <a:rPr lang="en-US" sz="156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tracks all candidates and issues by zipcode.</a:t>
            </a:r>
          </a:p>
        </p:txBody>
      </p:sp>
      <p:grpSp>
        <p:nvGrpSpPr>
          <p:cNvPr name="Group 8" id="8"/>
          <p:cNvGrpSpPr/>
          <p:nvPr/>
        </p:nvGrpSpPr>
        <p:grpSpPr>
          <a:xfrm rot="387908">
            <a:off x="-5835613" y="6829191"/>
            <a:ext cx="11806033" cy="3463575"/>
            <a:chOff x="0" y="0"/>
            <a:chExt cx="4372605" cy="12828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387105">
            <a:off x="-245791" y="6456393"/>
            <a:ext cx="11806033" cy="3463575"/>
            <a:chOff x="0" y="0"/>
            <a:chExt cx="4372605" cy="12828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4935798">
            <a:off x="4897619" y="3459817"/>
            <a:ext cx="11806033" cy="3526790"/>
            <a:chOff x="0" y="0"/>
            <a:chExt cx="4372605" cy="130621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372605" cy="1306218"/>
            </a:xfrm>
            <a:custGeom>
              <a:avLst/>
              <a:gdLst/>
              <a:ahLst/>
              <a:cxnLst/>
              <a:rect r="r" b="b" t="t" l="l"/>
              <a:pathLst>
                <a:path h="1306218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306218"/>
                  </a:lnTo>
                  <a:lnTo>
                    <a:pt x="0" y="1306218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372605" cy="13347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AutoShape 17" id="17"/>
          <p:cNvSpPr/>
          <p:nvPr/>
        </p:nvSpPr>
        <p:spPr>
          <a:xfrm>
            <a:off x="541480" y="1471839"/>
            <a:ext cx="8245426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8" id="18"/>
          <p:cNvGrpSpPr/>
          <p:nvPr/>
        </p:nvGrpSpPr>
        <p:grpSpPr>
          <a:xfrm rot="-1222586">
            <a:off x="1316046" y="6468950"/>
            <a:ext cx="11806033" cy="3463575"/>
            <a:chOff x="0" y="0"/>
            <a:chExt cx="4372605" cy="128280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8715244">
            <a:off x="-1950720" y="-177899"/>
            <a:ext cx="3901440" cy="2448154"/>
          </a:xfrm>
          <a:custGeom>
            <a:avLst/>
            <a:gdLst/>
            <a:ahLst/>
            <a:cxnLst/>
            <a:rect r="r" b="b" t="t" l="l"/>
            <a:pathLst>
              <a:path h="2448154" w="3901440">
                <a:moveTo>
                  <a:pt x="0" y="0"/>
                </a:moveTo>
                <a:lnTo>
                  <a:pt x="3901440" y="0"/>
                </a:lnTo>
                <a:lnTo>
                  <a:pt x="3901440" y="2448154"/>
                </a:lnTo>
                <a:lnTo>
                  <a:pt x="0" y="24481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66419" y="1322337"/>
            <a:ext cx="61575" cy="527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5"/>
              </a:lnSpc>
            </a:pPr>
            <a:r>
              <a:rPr lang="en-US" b="true" sz="201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574944" y="4897602"/>
            <a:ext cx="48937" cy="271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7"/>
              </a:lnSpc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2" tooltip="https://trackingourinstitutions.com/category/Businesses"/>
              </a:rPr>
              <a:t>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287594" y="3372898"/>
            <a:ext cx="48937" cy="271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7"/>
              </a:lnSpc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43574" y="1848194"/>
            <a:ext cx="48937" cy="271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7"/>
              </a:lnSpc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1520" y="1675753"/>
            <a:ext cx="7888701" cy="3459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34"/>
              </a:lnSpc>
            </a:pPr>
          </a:p>
          <a:p>
            <a:pPr algn="l" marL="332735" indent="-166367" lvl="1">
              <a:lnSpc>
                <a:spcPts val="2134"/>
              </a:lnSpc>
              <a:buFont typeface="Arial"/>
              <a:buChar char="•"/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Attend a rally/protest/vigil. </a:t>
            </a:r>
          </a:p>
          <a:p>
            <a:pPr algn="l">
              <a:lnSpc>
                <a:spcPts val="2134"/>
              </a:lnSpc>
            </a:pPr>
          </a:p>
          <a:p>
            <a:pPr algn="l" marL="332735" indent="-166367" lvl="1">
              <a:lnSpc>
                <a:spcPts val="2134"/>
              </a:lnSpc>
              <a:buFont typeface="Arial"/>
              <a:buChar char="•"/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Assist voter registration efforts, for example by contacting your </a:t>
            </a:r>
            <a:r>
              <a:rPr lang="en-US" b="true" sz="1541">
                <a:solidFill>
                  <a:srgbClr val="FFDE6A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www.lwv.org/local-leagues/find-local-league"/>
              </a:rPr>
              <a:t>local League of Women Voters</a:t>
            </a: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4" tooltip="https://www.lwv.org/local-leagues/find-local-league"/>
              </a:rPr>
              <a:t> </a:t>
            </a: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learn of their work.</a:t>
            </a:r>
          </a:p>
          <a:p>
            <a:pPr algn="l">
              <a:lnSpc>
                <a:spcPts val="2134"/>
              </a:lnSpc>
            </a:pPr>
          </a:p>
          <a:p>
            <a:pPr algn="l" marL="332735" indent="-166367" lvl="1">
              <a:lnSpc>
                <a:spcPts val="2134"/>
              </a:lnSpc>
              <a:buFont typeface="Arial"/>
              <a:buChar char="•"/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Sign up to pass out sample ballots or be a poll greeter during early voting and election day, by contacting your local Democratic party.</a:t>
            </a:r>
          </a:p>
          <a:p>
            <a:pPr algn="l">
              <a:lnSpc>
                <a:spcPts val="2134"/>
              </a:lnSpc>
            </a:pPr>
          </a:p>
          <a:p>
            <a:pPr algn="l" marL="332735" indent="-166367" lvl="1">
              <a:lnSpc>
                <a:spcPts val="2134"/>
              </a:lnSpc>
              <a:buFont typeface="Arial"/>
              <a:buChar char="•"/>
            </a:pP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Knock doors for a candidate or issue. Check out </a:t>
            </a:r>
            <a:r>
              <a:rPr lang="en-US" b="true" sz="1541">
                <a:solidFill>
                  <a:srgbClr val="FFDE6A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5" tooltip="https://www.mobilize.us"/>
              </a:rPr>
              <a:t>Mobilize.us</a:t>
            </a: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www.mobilize.us"/>
              </a:rPr>
              <a:t> </a:t>
            </a:r>
            <a:r>
              <a:rPr lang="en-US" sz="154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canvassing opportunities near you. Bring a friend and make it an outing!</a:t>
            </a:r>
          </a:p>
          <a:p>
            <a:pPr algn="l">
              <a:lnSpc>
                <a:spcPts val="2134"/>
              </a:lnSpc>
            </a:pPr>
          </a:p>
          <a:p>
            <a:pPr algn="l">
              <a:lnSpc>
                <a:spcPts val="2134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-5333185">
            <a:off x="4801543" y="4203770"/>
            <a:ext cx="11806033" cy="3463575"/>
            <a:chOff x="0" y="0"/>
            <a:chExt cx="4372605" cy="128280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6793512">
            <a:off x="4801543" y="1055631"/>
            <a:ext cx="11806033" cy="2127855"/>
            <a:chOff x="0" y="0"/>
            <a:chExt cx="4372605" cy="78809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372605" cy="788095"/>
            </a:xfrm>
            <a:custGeom>
              <a:avLst/>
              <a:gdLst/>
              <a:ahLst/>
              <a:cxnLst/>
              <a:rect r="r" b="b" t="t" l="l"/>
              <a:pathLst>
                <a:path h="78809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788095"/>
                  </a:lnTo>
                  <a:lnTo>
                    <a:pt x="0" y="78809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4372605" cy="8166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4711395">
            <a:off x="2955363" y="10807187"/>
            <a:ext cx="11806033" cy="2127855"/>
            <a:chOff x="0" y="0"/>
            <a:chExt cx="4372605" cy="78809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372605" cy="788095"/>
            </a:xfrm>
            <a:custGeom>
              <a:avLst/>
              <a:gdLst/>
              <a:ahLst/>
              <a:cxnLst/>
              <a:rect r="r" b="b" t="t" l="l"/>
              <a:pathLst>
                <a:path h="78809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788095"/>
                  </a:lnTo>
                  <a:lnTo>
                    <a:pt x="0" y="78809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28575"/>
              <a:ext cx="4372605" cy="8166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AutoShape 16" id="16"/>
          <p:cNvSpPr/>
          <p:nvPr/>
        </p:nvSpPr>
        <p:spPr>
          <a:xfrm flipV="true">
            <a:off x="805045" y="1690654"/>
            <a:ext cx="7815176" cy="13674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7" id="17"/>
          <p:cNvGrpSpPr/>
          <p:nvPr/>
        </p:nvGrpSpPr>
        <p:grpSpPr>
          <a:xfrm rot="-3296732">
            <a:off x="1241593" y="10441047"/>
            <a:ext cx="11806033" cy="3463575"/>
            <a:chOff x="0" y="0"/>
            <a:chExt cx="4372605" cy="128280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7954210">
            <a:off x="6177453" y="-359390"/>
            <a:ext cx="11806033" cy="3463575"/>
            <a:chOff x="0" y="0"/>
            <a:chExt cx="4372605" cy="128280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7208625" y="4670831"/>
            <a:ext cx="1311848" cy="1552482"/>
          </a:xfrm>
          <a:custGeom>
            <a:avLst/>
            <a:gdLst/>
            <a:ahLst/>
            <a:cxnLst/>
            <a:rect r="r" b="b" t="t" l="l"/>
            <a:pathLst>
              <a:path h="1552482" w="1311848">
                <a:moveTo>
                  <a:pt x="0" y="0"/>
                </a:moveTo>
                <a:lnTo>
                  <a:pt x="1311847" y="0"/>
                </a:lnTo>
                <a:lnTo>
                  <a:pt x="1311847" y="1552483"/>
                </a:lnTo>
                <a:lnTo>
                  <a:pt x="0" y="15524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79473" y="5085671"/>
            <a:ext cx="1281329" cy="1477036"/>
          </a:xfrm>
          <a:custGeom>
            <a:avLst/>
            <a:gdLst/>
            <a:ahLst/>
            <a:cxnLst/>
            <a:rect r="r" b="b" t="t" l="l"/>
            <a:pathLst>
              <a:path h="1477036" w="1281329">
                <a:moveTo>
                  <a:pt x="0" y="0"/>
                </a:moveTo>
                <a:lnTo>
                  <a:pt x="1281329" y="0"/>
                </a:lnTo>
                <a:lnTo>
                  <a:pt x="1281329" y="1477037"/>
                </a:lnTo>
                <a:lnTo>
                  <a:pt x="0" y="14770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805045" y="974725"/>
            <a:ext cx="5511403" cy="557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68"/>
              </a:lnSpc>
            </a:pPr>
            <a:r>
              <a:rPr lang="en-US" b="true" sz="300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</a:t>
            </a:r>
            <a:r>
              <a:rPr lang="en-US" b="true" sz="3004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hat can I do with half a day?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75074" y="1371256"/>
            <a:ext cx="5393652" cy="557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3"/>
              </a:lnSpc>
            </a:pPr>
            <a:r>
              <a:rPr lang="en-US" b="true" sz="299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</a:t>
            </a:r>
            <a:r>
              <a:rPr lang="en-US" b="true" sz="2995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hat can I do with a full day?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42037" y="1502284"/>
            <a:ext cx="63495" cy="527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86"/>
              </a:lnSpc>
            </a:pPr>
            <a:r>
              <a:rPr lang="en-US" b="true" sz="2078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78887" y="5164321"/>
            <a:ext cx="50463" cy="288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24"/>
              </a:lnSpc>
            </a:pP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2" tooltip="https://trackingourinstitutions.com/category/Businesses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82579" y="3592083"/>
            <a:ext cx="50463" cy="288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24"/>
              </a:lnSpc>
            </a:pP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21598" y="2019844"/>
            <a:ext cx="50463" cy="288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24"/>
              </a:lnSpc>
            </a:pP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1635" y="1861093"/>
            <a:ext cx="7459628" cy="3591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1"/>
              </a:lnSpc>
            </a:pPr>
          </a:p>
          <a:p>
            <a:pPr algn="l">
              <a:lnSpc>
                <a:spcPts val="2201"/>
              </a:lnSpc>
            </a:pPr>
          </a:p>
          <a:p>
            <a:pPr algn="l" marL="343109" indent="-171555" lvl="1">
              <a:lnSpc>
                <a:spcPts val="2201"/>
              </a:lnSpc>
              <a:buFont typeface="Arial"/>
              <a:buChar char="•"/>
            </a:pP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Sign up with </a:t>
            </a:r>
            <a:r>
              <a:rPr lang="en-US" sz="158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3" tooltip="https://www.powerthepolls.org"/>
              </a:rPr>
              <a:t>Powerthepolls.org</a:t>
            </a: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4" tooltip="https://www.powerthepolls.org"/>
              </a:rPr>
              <a:t> </a:t>
            </a: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 serve as a poll worker.</a:t>
            </a:r>
          </a:p>
          <a:p>
            <a:pPr algn="l">
              <a:lnSpc>
                <a:spcPts val="2201"/>
              </a:lnSpc>
            </a:pPr>
          </a:p>
          <a:p>
            <a:pPr algn="l" marL="343109" indent="-171555" lvl="1">
              <a:lnSpc>
                <a:spcPts val="2201"/>
              </a:lnSpc>
              <a:buFont typeface="Arial"/>
              <a:buChar char="•"/>
            </a:pP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Travel to a high-priority neighborhood in a city or state away from home to canvass for the day.</a:t>
            </a:r>
          </a:p>
          <a:p>
            <a:pPr algn="l">
              <a:lnSpc>
                <a:spcPts val="2201"/>
              </a:lnSpc>
            </a:pPr>
          </a:p>
          <a:p>
            <a:pPr algn="l" marL="343109" indent="-171555" lvl="1">
              <a:lnSpc>
                <a:spcPts val="2201"/>
              </a:lnSpc>
              <a:buFont typeface="Arial"/>
              <a:buChar char="•"/>
            </a:pP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Check out Swing Left’s new </a:t>
            </a:r>
            <a:r>
              <a:rPr lang="en-US" sz="1589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5" tooltip="https://ourgroundtruth.org"/>
              </a:rPr>
              <a:t>Ground Truth</a:t>
            </a: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6" tooltip="https://ourgroundtruth.org"/>
              </a:rPr>
              <a:t> </a:t>
            </a:r>
            <a:r>
              <a:rPr lang="en-US" sz="158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trust-building initiative, created after analyzing what went wrong in 2024. You talk to ALL voters, listening rather than lecturing. Early reports are that it’s a success both for voters as well as canvassers.</a:t>
            </a:r>
          </a:p>
          <a:p>
            <a:pPr algn="l">
              <a:lnSpc>
                <a:spcPts val="2201"/>
              </a:lnSpc>
            </a:pPr>
          </a:p>
          <a:p>
            <a:pPr algn="l">
              <a:lnSpc>
                <a:spcPts val="2201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-10264309">
            <a:off x="317032" y="-2684982"/>
            <a:ext cx="11806033" cy="3463575"/>
            <a:chOff x="0" y="0"/>
            <a:chExt cx="4372605" cy="12828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10560675">
            <a:off x="-5283646" y="-2552750"/>
            <a:ext cx="11806033" cy="3463575"/>
            <a:chOff x="0" y="0"/>
            <a:chExt cx="4372605" cy="12828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sp>
        <p:nvSpPr>
          <p:cNvPr name="AutoShape 14" id="14"/>
          <p:cNvSpPr/>
          <p:nvPr/>
        </p:nvSpPr>
        <p:spPr>
          <a:xfrm>
            <a:off x="1075107" y="2164073"/>
            <a:ext cx="7336155" cy="1905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5" id="15"/>
          <p:cNvSpPr/>
          <p:nvPr/>
        </p:nvSpPr>
        <p:spPr>
          <a:xfrm flipH="false" flipV="false" rot="0">
            <a:off x="7704816" y="4802575"/>
            <a:ext cx="900180" cy="2195561"/>
          </a:xfrm>
          <a:custGeom>
            <a:avLst/>
            <a:gdLst/>
            <a:ahLst/>
            <a:cxnLst/>
            <a:rect r="r" b="b" t="t" l="l"/>
            <a:pathLst>
              <a:path h="2195561" w="900180">
                <a:moveTo>
                  <a:pt x="0" y="0"/>
                </a:moveTo>
                <a:lnTo>
                  <a:pt x="900179" y="0"/>
                </a:lnTo>
                <a:lnTo>
                  <a:pt x="900179" y="2195561"/>
                </a:lnTo>
                <a:lnTo>
                  <a:pt x="0" y="21955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964511" y="5900355"/>
            <a:ext cx="1583502" cy="1191585"/>
          </a:xfrm>
          <a:custGeom>
            <a:avLst/>
            <a:gdLst/>
            <a:ahLst/>
            <a:cxnLst/>
            <a:rect r="r" b="b" t="t" l="l"/>
            <a:pathLst>
              <a:path h="1191585" w="1583502">
                <a:moveTo>
                  <a:pt x="0" y="0"/>
                </a:moveTo>
                <a:lnTo>
                  <a:pt x="1583502" y="0"/>
                </a:lnTo>
                <a:lnTo>
                  <a:pt x="1583502" y="1191585"/>
                </a:lnTo>
                <a:lnTo>
                  <a:pt x="0" y="11915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068063">
            <a:off x="7891844" y="4944743"/>
            <a:ext cx="302215" cy="195684"/>
          </a:xfrm>
          <a:custGeom>
            <a:avLst/>
            <a:gdLst/>
            <a:ahLst/>
            <a:cxnLst/>
            <a:rect r="r" b="b" t="t" l="l"/>
            <a:pathLst>
              <a:path h="195684" w="302215">
                <a:moveTo>
                  <a:pt x="0" y="0"/>
                </a:moveTo>
                <a:lnTo>
                  <a:pt x="302215" y="0"/>
                </a:lnTo>
                <a:lnTo>
                  <a:pt x="302215" y="195684"/>
                </a:lnTo>
                <a:lnTo>
                  <a:pt x="0" y="195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-2028380" y="5567080"/>
            <a:ext cx="4056759" cy="3783850"/>
          </a:xfrm>
          <a:custGeom>
            <a:avLst/>
            <a:gdLst/>
            <a:ahLst/>
            <a:cxnLst/>
            <a:rect r="r" b="b" t="t" l="l"/>
            <a:pathLst>
              <a:path h="3783850" w="4056759">
                <a:moveTo>
                  <a:pt x="0" y="0"/>
                </a:moveTo>
                <a:lnTo>
                  <a:pt x="4056760" y="0"/>
                </a:lnTo>
                <a:lnTo>
                  <a:pt x="4056760" y="3783850"/>
                </a:lnTo>
                <a:lnTo>
                  <a:pt x="0" y="37838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1262" y="2854752"/>
            <a:ext cx="1734850" cy="490704"/>
            <a:chOff x="0" y="0"/>
            <a:chExt cx="5702300" cy="16129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02300" cy="1612900"/>
            </a:xfrm>
            <a:custGeom>
              <a:avLst/>
              <a:gdLst/>
              <a:ahLst/>
              <a:cxnLst/>
              <a:rect r="r" b="b" t="t" l="l"/>
              <a:pathLst>
                <a:path h="1612900" w="5702300">
                  <a:moveTo>
                    <a:pt x="0" y="0"/>
                  </a:moveTo>
                  <a:lnTo>
                    <a:pt x="5702300" y="0"/>
                  </a:lnTo>
                  <a:lnTo>
                    <a:pt x="5702300" y="1612900"/>
                  </a:lnTo>
                  <a:lnTo>
                    <a:pt x="0" y="1612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61262" y="4056655"/>
            <a:ext cx="1510580" cy="575459"/>
            <a:chOff x="0" y="0"/>
            <a:chExt cx="5600700" cy="2133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600700" cy="2133600"/>
            </a:xfrm>
            <a:custGeom>
              <a:avLst/>
              <a:gdLst/>
              <a:ahLst/>
              <a:cxnLst/>
              <a:rect r="r" b="b" t="t" l="l"/>
              <a:pathLst>
                <a:path h="2133600" w="5600700">
                  <a:moveTo>
                    <a:pt x="0" y="0"/>
                  </a:moveTo>
                  <a:lnTo>
                    <a:pt x="5600700" y="0"/>
                  </a:lnTo>
                  <a:lnTo>
                    <a:pt x="5600700" y="2133600"/>
                  </a:lnTo>
                  <a:lnTo>
                    <a:pt x="0" y="213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57168" y="1189100"/>
            <a:ext cx="2347166" cy="451378"/>
            <a:chOff x="0" y="0"/>
            <a:chExt cx="12547600" cy="2413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547600" cy="2413000"/>
            </a:xfrm>
            <a:custGeom>
              <a:avLst/>
              <a:gdLst/>
              <a:ahLst/>
              <a:cxnLst/>
              <a:rect r="r" b="b" t="t" l="l"/>
              <a:pathLst>
                <a:path h="2413000" w="12547600">
                  <a:moveTo>
                    <a:pt x="0" y="0"/>
                  </a:moveTo>
                  <a:lnTo>
                    <a:pt x="12547600" y="0"/>
                  </a:lnTo>
                  <a:lnTo>
                    <a:pt x="12547600" y="2413000"/>
                  </a:lnTo>
                  <a:lnTo>
                    <a:pt x="0" y="2413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237945" y="6029721"/>
            <a:ext cx="1441380" cy="747846"/>
            <a:chOff x="0" y="0"/>
            <a:chExt cx="8763000" cy="4546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763000" cy="4546600"/>
            </a:xfrm>
            <a:custGeom>
              <a:avLst/>
              <a:gdLst/>
              <a:ahLst/>
              <a:cxnLst/>
              <a:rect r="r" b="b" t="t" l="l"/>
              <a:pathLst>
                <a:path h="4546600" w="8763000">
                  <a:moveTo>
                    <a:pt x="0" y="0"/>
                  </a:moveTo>
                  <a:lnTo>
                    <a:pt x="8763000" y="0"/>
                  </a:lnTo>
                  <a:lnTo>
                    <a:pt x="8763000" y="4546600"/>
                  </a:lnTo>
                  <a:lnTo>
                    <a:pt x="0" y="4546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6537548" y="847534"/>
            <a:ext cx="1890583" cy="792944"/>
            <a:chOff x="0" y="0"/>
            <a:chExt cx="6540500" cy="2743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40500" cy="2743200"/>
            </a:xfrm>
            <a:custGeom>
              <a:avLst/>
              <a:gdLst/>
              <a:ahLst/>
              <a:cxnLst/>
              <a:rect r="r" b="b" t="t" l="l"/>
              <a:pathLst>
                <a:path h="2743200" w="6540500">
                  <a:moveTo>
                    <a:pt x="0" y="0"/>
                  </a:moveTo>
                  <a:lnTo>
                    <a:pt x="6540500" y="0"/>
                  </a:lnTo>
                  <a:lnTo>
                    <a:pt x="6540500" y="2743200"/>
                  </a:lnTo>
                  <a:lnTo>
                    <a:pt x="0" y="2743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34692" y="5270992"/>
            <a:ext cx="3627120" cy="640080"/>
            <a:chOff x="0" y="0"/>
            <a:chExt cx="9067800" cy="16002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0678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9067800">
                  <a:moveTo>
                    <a:pt x="0" y="0"/>
                  </a:moveTo>
                  <a:lnTo>
                    <a:pt x="9067800" y="0"/>
                  </a:lnTo>
                  <a:lnTo>
                    <a:pt x="9067800" y="1600200"/>
                  </a:lnTo>
                  <a:lnTo>
                    <a:pt x="0" y="1600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5642353" y="2808701"/>
            <a:ext cx="1507412" cy="916507"/>
          </a:xfrm>
          <a:custGeom>
            <a:avLst/>
            <a:gdLst/>
            <a:ahLst/>
            <a:cxnLst/>
            <a:rect r="r" b="b" t="t" l="l"/>
            <a:pathLst>
              <a:path h="916507" w="1507412">
                <a:moveTo>
                  <a:pt x="0" y="0"/>
                </a:moveTo>
                <a:lnTo>
                  <a:pt x="1507412" y="0"/>
                </a:lnTo>
                <a:lnTo>
                  <a:pt x="1507412" y="916507"/>
                </a:lnTo>
                <a:lnTo>
                  <a:pt x="0" y="9165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716387" y="267479"/>
            <a:ext cx="2320826" cy="61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8"/>
              </a:lnSpc>
            </a:pPr>
            <a:r>
              <a:rPr lang="en-US" b="true" sz="3613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Resources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21983" y="1660206"/>
            <a:ext cx="4133972" cy="616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7"/>
              </a:lnSpc>
            </a:pPr>
            <a:r>
              <a:rPr lang="en-US" sz="122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If you track one activist org, </a:t>
            </a:r>
            <a:r>
              <a:rPr lang="en-US" sz="1226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  <a:hlinkClick r:id="rId9" tooltip="https://indivisible.org"/>
              </a:rPr>
              <a:t>Indivisible</a:t>
            </a:r>
            <a:r>
              <a:rPr lang="en-US" sz="122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could be it! Strategic action alerts and commentary</a:t>
            </a:r>
            <a:r>
              <a:rPr lang="en-US" sz="122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. </a:t>
            </a:r>
            <a:r>
              <a:rPr lang="en-US" sz="1226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F</a:t>
            </a:r>
            <a:r>
              <a:rPr lang="en-US" sz="1226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  <a:hlinkClick r:id="rId10" tooltip="https://indivisible.org/get-involved/find-a-group/"/>
              </a:rPr>
              <a:t>ind a group near you.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196112" y="2884749"/>
            <a:ext cx="2973677" cy="627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7"/>
              </a:lnSpc>
            </a:pP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Search </a:t>
            </a:r>
            <a:r>
              <a:rPr lang="en-US" sz="1226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1" tooltip="https://www.mobilize.us"/>
              </a:rPr>
              <a:t>Mobilize.us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for activist opportunities by category, location, date, and more.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992003" y="4084156"/>
            <a:ext cx="3080365" cy="608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95"/>
              </a:lnSpc>
            </a:pPr>
            <a:r>
              <a:rPr lang="en-US" sz="12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Phone calls from constituents have proven impact and are quick and easy. </a:t>
            </a:r>
            <a:r>
              <a:rPr lang="en-US" sz="121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2" tooltip="https://5calls.org"/>
              </a:rPr>
              <a:t>5calls.org</a:t>
            </a:r>
            <a:r>
              <a:rPr lang="en-US" sz="12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gives scripts  for all hot issues.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179314" y="1660206"/>
            <a:ext cx="4133972" cy="826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7"/>
              </a:lnSpc>
            </a:pP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</a:t>
            </a:r>
            <a:r>
              <a:rPr lang="en-US" sz="1226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3" tooltip="https://movementvoterfund.org"/>
              </a:rPr>
              <a:t>Movement Voter Fund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is one-stop-shop for identifying and 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supporting local organizations doing</a:t>
            </a:r>
          </a:p>
          <a:p>
            <a:pPr algn="l">
              <a:lnSpc>
                <a:spcPts val="1717"/>
              </a:lnSpc>
            </a:pP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n-the-ground work to win in 2026 and beyond.</a:t>
            </a:r>
          </a:p>
          <a:p>
            <a:pPr algn="l">
              <a:lnSpc>
                <a:spcPts val="1717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5699503" y="3706158"/>
            <a:ext cx="3402757" cy="1035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7"/>
              </a:lnSpc>
            </a:pPr>
            <a:r>
              <a:rPr lang="en-US" sz="1226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4" tooltip="https://statesproject.org"/>
              </a:rPr>
              <a:t>The States Project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5" tooltip="https://statesproject.org"/>
              </a:rPr>
              <a:t> 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is the only national organization hyper-focused on both winning state legislative power and helping state lawmakers govern effectively.</a:t>
            </a:r>
          </a:p>
          <a:p>
            <a:pPr algn="l">
              <a:lnSpc>
                <a:spcPts val="1717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701367" y="5882497"/>
            <a:ext cx="4056448" cy="616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7"/>
              </a:lnSpc>
            </a:pPr>
            <a:r>
              <a:rPr lang="en-US" sz="1226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16" tooltip="https://www.protectourelection.com/take-action"/>
              </a:rPr>
              <a:t>Protect Our Election</a:t>
            </a:r>
            <a:r>
              <a:rPr lang="en-US" sz="122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offers ways all of us can support our free and fair election process and push back against baseless voter fraud claims. 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58652" y="5475225"/>
            <a:ext cx="2263428" cy="1245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17"/>
              </a:lnSpc>
            </a:pPr>
            <a:r>
              <a:rPr lang="en-US" sz="1226" u="sng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  <a:hlinkClick r:id="rId17" tooltip="https://ourgroundtruth.org"/>
              </a:rPr>
              <a:t>Ground Truth</a:t>
            </a:r>
            <a:r>
              <a:rPr lang="en-US" sz="122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upends traditional voter contact for a trust-building approach in key races: talk to ALL voters, not just registered Dems, and listen rather than lecture.</a:t>
            </a:r>
          </a:p>
        </p:txBody>
      </p:sp>
      <p:grpSp>
        <p:nvGrpSpPr>
          <p:cNvPr name="Group 23" id="23"/>
          <p:cNvGrpSpPr/>
          <p:nvPr/>
        </p:nvGrpSpPr>
        <p:grpSpPr>
          <a:xfrm rot="10218974">
            <a:off x="-6456598" y="-2752589"/>
            <a:ext cx="11806033" cy="3463575"/>
            <a:chOff x="0" y="0"/>
            <a:chExt cx="4372605" cy="128280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7503580">
            <a:off x="-7399573" y="-1358222"/>
            <a:ext cx="11806033" cy="3463575"/>
            <a:chOff x="0" y="0"/>
            <a:chExt cx="4372605" cy="128280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3906682">
            <a:off x="3708881" y="8077042"/>
            <a:ext cx="11806033" cy="3463575"/>
            <a:chOff x="0" y="0"/>
            <a:chExt cx="4372605" cy="128280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372605" cy="1282805"/>
            </a:xfrm>
            <a:custGeom>
              <a:avLst/>
              <a:gdLst/>
              <a:ahLst/>
              <a:cxnLst/>
              <a:rect r="r" b="b" t="t" l="l"/>
              <a:pathLst>
                <a:path h="1282805" w="4372605">
                  <a:moveTo>
                    <a:pt x="0" y="0"/>
                  </a:moveTo>
                  <a:lnTo>
                    <a:pt x="4372605" y="0"/>
                  </a:lnTo>
                  <a:lnTo>
                    <a:pt x="4372605" y="1282805"/>
                  </a:lnTo>
                  <a:lnTo>
                    <a:pt x="0" y="1282805"/>
                  </a:lnTo>
                  <a:close/>
                </a:path>
              </a:pathLst>
            </a:custGeom>
            <a:solidFill>
              <a:srgbClr val="211D52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4372605" cy="1311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55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DAHM7SX9kpw</dc:identifier>
  <dcterms:modified xsi:type="dcterms:W3CDTF">2011-08-01T06:04:30Z</dcterms:modified>
  <cp:revision>1</cp:revision>
  <dc:title>What Can I Do? Stand Up for Democracy  deck</dc:title>
</cp:coreProperties>
</file>